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notesMasterIdLst>
    <p:notesMasterId r:id="rId20"/>
  </p:notesMasterIdLst>
  <p:sldIdLst>
    <p:sldId id="256" r:id="rId2"/>
    <p:sldId id="1029" r:id="rId3"/>
    <p:sldId id="1040" r:id="rId4"/>
    <p:sldId id="986" r:id="rId5"/>
    <p:sldId id="1027" r:id="rId6"/>
    <p:sldId id="1028" r:id="rId7"/>
    <p:sldId id="1038" r:id="rId8"/>
    <p:sldId id="1032" r:id="rId9"/>
    <p:sldId id="1033" r:id="rId10"/>
    <p:sldId id="1031" r:id="rId11"/>
    <p:sldId id="1039" r:id="rId12"/>
    <p:sldId id="1034" r:id="rId13"/>
    <p:sldId id="1037" r:id="rId14"/>
    <p:sldId id="1036" r:id="rId15"/>
    <p:sldId id="1035" r:id="rId16"/>
    <p:sldId id="1041" r:id="rId17"/>
    <p:sldId id="1025" r:id="rId18"/>
    <p:sldId id="102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8844"/>
  </p:normalViewPr>
  <p:slideViewPr>
    <p:cSldViewPr snapToGrid="0" snapToObjects="1">
      <p:cViewPr varScale="1">
        <p:scale>
          <a:sx n="113" d="100"/>
          <a:sy n="113" d="100"/>
        </p:scale>
        <p:origin x="10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218A5E-33A9-6343-AE61-5CD2A762E3CB}" type="datetimeFigureOut">
              <a:rPr lang="en-US" smtClean="0"/>
              <a:t>9/25/24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C700D0-3E24-5445-B6D6-6EF23D7A1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745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700D0-3E24-5445-B6D6-6EF23D7A13E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045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atcc.maryland.gov</a:t>
            </a:r>
            <a:r>
              <a:rPr lang="en-US" dirty="0"/>
              <a:t>/about/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700D0-3E24-5445-B6D6-6EF23D7A13E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450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700D0-3E24-5445-B6D6-6EF23D7A1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022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cannabis.maryland.gov</a:t>
            </a:r>
            <a:r>
              <a:rPr lang="en-US" dirty="0"/>
              <a:t>/Pages/</a:t>
            </a:r>
            <a:r>
              <a:rPr lang="en-US" dirty="0" err="1"/>
              <a:t>aboutus.aspx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700D0-3E24-5445-B6D6-6EF23D7A13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61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700D0-3E24-5445-B6D6-6EF23D7A13E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7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2BFDA-A821-AB46-96A8-E6EB712D7A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990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2BFDA-A821-AB46-96A8-E6EB712D7A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01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19CB2-7875-7C4C-8308-274450C69E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0D9EE0-53B8-6E46-8644-FEBCC8CE97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A3B78-FA09-5D46-9B19-FD88EB61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72678-1D32-3447-92F0-798ED18775D9}" type="datetimeFigureOut">
              <a:rPr lang="en-US" smtClean="0"/>
              <a:t>9/25/24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3078C-4EC9-6D4D-889B-0B80DD2E2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1DC32-56BC-CF4E-8E2B-C7D571619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575EC-6485-724E-852E-7D39C5AE2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24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54DE0-5292-424A-8045-3DDC39B5C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D78B13-B1D5-EB43-A040-A44F93119A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E311D-3322-6C45-9150-9806B1EF4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72678-1D32-3447-92F0-798ED18775D9}" type="datetimeFigureOut">
              <a:rPr lang="en-US" smtClean="0"/>
              <a:t>9/25/24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3B1E6-CBAD-3746-B2DB-31F7874F0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F9702-70BF-3042-80D8-4B9C46EAD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575EC-6485-724E-852E-7D39C5AE2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159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9ED142-A1EF-914B-B9DB-F18847F889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705F7F-F6BD-4340-839B-2299FB4392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9ECDF-9725-3741-8BF6-E3F107936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72678-1D32-3447-92F0-798ED18775D9}" type="datetimeFigureOut">
              <a:rPr lang="en-US" smtClean="0"/>
              <a:t>9/25/24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E36F1-E0FF-2C44-86E7-4FAEA9623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39342-4609-4D42-BB92-59209BEC2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575EC-6485-724E-852E-7D39C5AE2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04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658368" y="1426633"/>
            <a:ext cx="10887456" cy="4800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334613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793186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658368" y="1426633"/>
            <a:ext cx="10887456" cy="480060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592589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Graphic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92526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umn Left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658369" y="1426633"/>
            <a:ext cx="5477849" cy="4800600"/>
          </a:xfrm>
        </p:spPr>
        <p:txBody>
          <a:bodyPr numCol="1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2"/>
          </p:nvPr>
        </p:nvSpPr>
        <p:spPr>
          <a:xfrm>
            <a:off x="6349408" y="1426633"/>
            <a:ext cx="5196417" cy="4800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309017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CB0FB-CCDB-3947-B99A-B6F588328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67B19-90A3-914E-B158-B11C2679FA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837E6-DCE1-8E48-B5F1-93471DCB6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72678-1D32-3447-92F0-798ED18775D9}" type="datetimeFigureOut">
              <a:rPr lang="en-US" smtClean="0"/>
              <a:t>9/25/24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F45C0-E305-6540-9FED-A1C8753E6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AE38F-8DAF-9248-B2B6-15F462B0A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575EC-6485-724E-852E-7D39C5AE2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03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73BB6-4336-3A41-B755-326DB29DC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11CEF-5FF1-1C40-9288-5B2CE8EDB3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D75B2-9E8A-5848-9845-DC37BB4E5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72678-1D32-3447-92F0-798ED18775D9}" type="datetimeFigureOut">
              <a:rPr lang="en-US" smtClean="0"/>
              <a:t>9/25/24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60211-0E59-3A4D-B956-082CDD585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D4869-7FBE-AD4D-9095-67E0C42DC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575EC-6485-724E-852E-7D39C5AE2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42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ABAC8-A91D-EE43-BFD0-560B6B547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51B73-19C5-A14D-B4C4-CA5A5BEBCC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896CF7-B55D-E14D-9A02-7E66089614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9056EC-D981-C048-B715-5866AC88A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72678-1D32-3447-92F0-798ED18775D9}" type="datetimeFigureOut">
              <a:rPr lang="en-US" smtClean="0"/>
              <a:t>9/25/24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CBA903-2FD7-E646-8BEC-B7B9FC0E2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5B37CA-A6EE-934C-9CC0-F7BB7B3B5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575EC-6485-724E-852E-7D39C5AE2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39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4D267-555B-1340-9515-168151285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0E5A1E-2C38-AA41-82DF-2E912CDB9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5736CD-4720-D947-8A42-A588376C7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B05A3-5C0B-844C-8577-382763A47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870622-BE32-194B-AC54-1E77E50710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7B90BB-E055-EB4A-A88E-400F6CF04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72678-1D32-3447-92F0-798ED18775D9}" type="datetimeFigureOut">
              <a:rPr lang="en-US" smtClean="0"/>
              <a:t>9/25/24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4F5428-5FEC-A64F-A82B-738D08F7D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C1F250-7D1B-BD4D-A58B-AE251A20D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575EC-6485-724E-852E-7D39C5AE2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28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40965-E7E9-4449-AD79-3D38C16DD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4409DC-7179-6F4E-BCFC-5E242F5C0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72678-1D32-3447-92F0-798ED18775D9}" type="datetimeFigureOut">
              <a:rPr lang="en-US" smtClean="0"/>
              <a:t>9/25/24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91CC76-8FE4-0443-8533-4B4395DE8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985024-D36E-6D42-BA46-889ED7D28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575EC-6485-724E-852E-7D39C5AE2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62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89894E-A329-5D4F-8B82-96983C3DA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72678-1D32-3447-92F0-798ED18775D9}" type="datetimeFigureOut">
              <a:rPr lang="en-US" smtClean="0"/>
              <a:t>9/25/24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4B7F98-AB43-CA4E-9B6C-5B049A789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7C8926-BD88-EA4A-945C-082C0B3DA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575EC-6485-724E-852E-7D39C5AE2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44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31341-ED7F-4E4E-86E8-8C01AAF61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9E40B-9D38-4243-A4B8-1FBA59147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6D571-6E01-D840-B626-B3370DCCD1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B08F23-2EE8-6A46-91A3-705A1152C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72678-1D32-3447-92F0-798ED18775D9}" type="datetimeFigureOut">
              <a:rPr lang="en-US" smtClean="0"/>
              <a:t>9/25/24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33DC82-3531-3747-ABF3-5157B9D82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B716A9-DC07-B040-9E1B-DF4D6B0C0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575EC-6485-724E-852E-7D39C5AE2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847BF-5BF4-5249-BD77-D6F92FE02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4B5376-76A9-204A-BEA5-B555CEDFDD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49B536-77CE-8A4B-8D76-6937C798DE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7B8C1-8D03-9646-B307-B380F5B51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72678-1D32-3447-92F0-798ED18775D9}" type="datetimeFigureOut">
              <a:rPr lang="en-US" smtClean="0"/>
              <a:t>9/25/24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52A82-6F0B-4744-8956-9F253489E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0CF2AF-C010-4142-93DF-138925AB2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575EC-6485-724E-852E-7D39C5AE2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02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C47497-6A24-C240-9649-FAE710AAA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B8ABDA-C674-F64D-A3D5-21A657502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2556D-4D54-2642-A323-4E3E84319F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72678-1D32-3447-92F0-798ED18775D9}" type="datetimeFigureOut">
              <a:rPr lang="en-US" smtClean="0"/>
              <a:t>9/25/24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B9047-45D8-5A4E-8683-1BA6A3C565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025376-FDCC-774F-8028-F6236A739C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575EC-6485-724E-852E-7D39C5AE2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780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700" r:id="rId12"/>
    <p:sldLayoutId id="2147483701" r:id="rId13"/>
    <p:sldLayoutId id="2147483702" r:id="rId14"/>
    <p:sldLayoutId id="2147483703" r:id="rId15"/>
    <p:sldLayoutId id="214748370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t="-1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D8EEA-5A58-C44F-9693-68D90678D3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7681" y="1345151"/>
            <a:ext cx="9776637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Maryland Legislative Session 2024: Alcohol/Tobacco/Cannabis</a:t>
            </a:r>
            <a:endParaRPr lang="en-US" sz="55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16F6A9-D23D-E649-B5B8-1955693D67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1550" y="4631078"/>
            <a:ext cx="10126980" cy="2055472"/>
          </a:xfrm>
          <a:solidFill>
            <a:schemeClr val="accent4">
              <a:lumMod val="75000"/>
              <a:alpha val="22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b="1" dirty="0"/>
              <a:t>Raimee H. Eck, PhD, MPH, MPAS, CPH</a:t>
            </a:r>
          </a:p>
          <a:p>
            <a:pPr>
              <a:spcAft>
                <a:spcPts val="1200"/>
              </a:spcAft>
            </a:pPr>
            <a:r>
              <a:rPr lang="en-US" sz="2200" b="1" dirty="0"/>
              <a:t>The Maryland Collaborative—September 25, 2024 Peer Exchange</a:t>
            </a:r>
          </a:p>
          <a:p>
            <a:r>
              <a:rPr lang="en-US" sz="1800" dirty="0"/>
              <a:t>Maryland Public Health Association, Alcohol, Tobacco &amp; Cannabis Network Chair</a:t>
            </a:r>
          </a:p>
          <a:p>
            <a:r>
              <a:rPr lang="en-US" sz="1800" dirty="0" err="1"/>
              <a:t>Sonrisa</a:t>
            </a:r>
            <a:r>
              <a:rPr lang="en-US" sz="1800" dirty="0"/>
              <a:t> Solutions, Principal</a:t>
            </a:r>
          </a:p>
          <a:p>
            <a:r>
              <a:rPr lang="en-US" sz="1800" dirty="0"/>
              <a:t>Johns Hopkins Bloomberg School of Public Health, Associate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ECD4DB-34F9-4745-946F-EED62832AF63}"/>
              </a:ext>
            </a:extLst>
          </p:cNvPr>
          <p:cNvSpPr/>
          <p:nvPr/>
        </p:nvSpPr>
        <p:spPr>
          <a:xfrm>
            <a:off x="0" y="375962"/>
            <a:ext cx="12192000" cy="708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kChampa" panose="020B0604020202020204" pitchFamily="34" charset="-34"/>
              <a:ea typeface="+mn-ea"/>
              <a:cs typeface="DokChampa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79227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FE8B6-CB21-DF44-B87C-5A4751D8D6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9725" y="3971925"/>
            <a:ext cx="9144000" cy="1252538"/>
          </a:xfr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sz="6600" b="1" dirty="0"/>
              <a:t>Cannabis Legislation</a:t>
            </a:r>
          </a:p>
        </p:txBody>
      </p:sp>
    </p:spTree>
    <p:extLst>
      <p:ext uri="{BB962C8B-B14F-4D97-AF65-F5344CB8AC3E}">
        <p14:creationId xmlns:p14="http://schemas.microsoft.com/office/powerpoint/2010/main" val="288676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7AFBB52-4552-424B-9B0F-43C8B5BFCFCF}"/>
              </a:ext>
            </a:extLst>
          </p:cNvPr>
          <p:cNvSpPr/>
          <p:nvPr/>
        </p:nvSpPr>
        <p:spPr>
          <a:xfrm>
            <a:off x="0" y="6488668"/>
            <a:ext cx="4729163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/>
              <a:t>https://</a:t>
            </a:r>
            <a:r>
              <a:rPr lang="en-US" sz="1700" dirty="0" err="1"/>
              <a:t>cannabis.maryland.gov</a:t>
            </a:r>
            <a:r>
              <a:rPr lang="en-US" sz="1700" dirty="0"/>
              <a:t>/Pages/</a:t>
            </a:r>
            <a:r>
              <a:rPr lang="en-US" sz="1700" dirty="0" err="1"/>
              <a:t>aboutus.aspx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616191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CF81EB7-F202-3D4C-AAF0-919FAA653699}"/>
              </a:ext>
            </a:extLst>
          </p:cNvPr>
          <p:cNvSpPr/>
          <p:nvPr/>
        </p:nvSpPr>
        <p:spPr>
          <a:xfrm>
            <a:off x="0" y="427686"/>
            <a:ext cx="12191999" cy="7546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5AD7A8-ABC4-5645-930F-DB898AC19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10" y="365125"/>
            <a:ext cx="11045190" cy="1040765"/>
          </a:xfrm>
        </p:spPr>
        <p:txBody>
          <a:bodyPr/>
          <a:lstStyle/>
          <a:p>
            <a:r>
              <a:rPr lang="en-US" dirty="0"/>
              <a:t>GAM 2024: Cannabis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00AFE-D094-A140-A8C4-8A64019E4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034" y="2366010"/>
            <a:ext cx="10581216" cy="2710854"/>
          </a:xfrm>
        </p:spPr>
        <p:txBody>
          <a:bodyPr>
            <a:normAutofit/>
          </a:bodyPr>
          <a:lstStyle/>
          <a:p>
            <a:pPr>
              <a:spcAft>
                <a:spcPts val="4200"/>
              </a:spcAft>
            </a:pPr>
            <a:r>
              <a:rPr lang="en-US" sz="2400" dirty="0"/>
              <a:t>SB399: Cannabis - Advertising - Prohibited Locations</a:t>
            </a:r>
          </a:p>
          <a:p>
            <a:pPr lvl="1">
              <a:spcAft>
                <a:spcPts val="4200"/>
              </a:spcAft>
            </a:pPr>
            <a:r>
              <a:rPr lang="en-US" dirty="0"/>
              <a:t>Would have allowed outdoor advertising for cannabis (e.g., billboards)</a:t>
            </a:r>
          </a:p>
          <a:p>
            <a:pPr lvl="1">
              <a:spcAft>
                <a:spcPts val="5400"/>
              </a:spcAft>
            </a:pPr>
            <a:r>
              <a:rPr lang="en-US" dirty="0"/>
              <a:t>11 members of the MD Collaborative Governance Council submitted informational testimony citing research on the impact of billboards on youth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3A73C4-95F5-344F-A016-A2E836D26632}"/>
              </a:ext>
            </a:extLst>
          </p:cNvPr>
          <p:cNvSpPr/>
          <p:nvPr/>
        </p:nvSpPr>
        <p:spPr>
          <a:xfrm>
            <a:off x="0" y="375962"/>
            <a:ext cx="12192000" cy="708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DokChampa" panose="020B0604020202020204" pitchFamily="34" charset="-34"/>
              <a:cs typeface="DokChampa" panose="020B0604020202020204" pitchFamily="34" charset="-3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1C2328-3840-4A48-8051-BFEAFE2F4D63}"/>
              </a:ext>
            </a:extLst>
          </p:cNvPr>
          <p:cNvSpPr/>
          <p:nvPr/>
        </p:nvSpPr>
        <p:spPr>
          <a:xfrm>
            <a:off x="1424516" y="5575319"/>
            <a:ext cx="82524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00"/>
              </a:spcAft>
            </a:pPr>
            <a:r>
              <a:rPr lang="en-US" sz="2400" b="1" i="1" dirty="0"/>
              <a:t>Failed in committee</a:t>
            </a:r>
          </a:p>
        </p:txBody>
      </p:sp>
    </p:spTree>
    <p:extLst>
      <p:ext uri="{BB962C8B-B14F-4D97-AF65-F5344CB8AC3E}">
        <p14:creationId xmlns:p14="http://schemas.microsoft.com/office/powerpoint/2010/main" val="2708286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CF81EB7-F202-3D4C-AAF0-919FAA653699}"/>
              </a:ext>
            </a:extLst>
          </p:cNvPr>
          <p:cNvSpPr/>
          <p:nvPr/>
        </p:nvSpPr>
        <p:spPr>
          <a:xfrm>
            <a:off x="0" y="427686"/>
            <a:ext cx="12191999" cy="7546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5AD7A8-ABC4-5645-930F-DB898AC19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10" y="365125"/>
            <a:ext cx="11045190" cy="1040765"/>
          </a:xfrm>
        </p:spPr>
        <p:txBody>
          <a:bodyPr/>
          <a:lstStyle/>
          <a:p>
            <a:r>
              <a:rPr lang="en-US" dirty="0"/>
              <a:t>GAM 2024: Cannabis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00AFE-D094-A140-A8C4-8A64019E4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034" y="2366010"/>
            <a:ext cx="10581216" cy="2710854"/>
          </a:xfrm>
        </p:spPr>
        <p:txBody>
          <a:bodyPr>
            <a:normAutofit/>
          </a:bodyPr>
          <a:lstStyle/>
          <a:p>
            <a:pPr>
              <a:spcAft>
                <a:spcPts val="4800"/>
              </a:spcAft>
            </a:pPr>
            <a:r>
              <a:rPr lang="en-US" sz="2400" dirty="0"/>
              <a:t>SB513/HB525: Employment Discrimination - Use of Cannabis Products</a:t>
            </a:r>
          </a:p>
          <a:p>
            <a:pPr lvl="1">
              <a:spcAft>
                <a:spcPts val="4200"/>
              </a:spcAft>
            </a:pPr>
            <a:r>
              <a:rPr lang="en-US" dirty="0"/>
              <a:t>Would have prohibited employers from taking adverse actions against employees for cannabis use outside of work hours</a:t>
            </a:r>
          </a:p>
          <a:p>
            <a:pPr lvl="1">
              <a:spcAft>
                <a:spcPts val="4200"/>
              </a:spcAft>
            </a:pPr>
            <a:r>
              <a:rPr lang="en-US" dirty="0"/>
              <a:t>Will likely be introduced again in 2025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3A73C4-95F5-344F-A016-A2E836D26632}"/>
              </a:ext>
            </a:extLst>
          </p:cNvPr>
          <p:cNvSpPr/>
          <p:nvPr/>
        </p:nvSpPr>
        <p:spPr>
          <a:xfrm>
            <a:off x="0" y="375962"/>
            <a:ext cx="12192000" cy="708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DokChampa" panose="020B0604020202020204" pitchFamily="34" charset="-34"/>
              <a:cs typeface="DokChampa" panose="020B0604020202020204" pitchFamily="34" charset="-3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1C2328-3840-4A48-8051-BFEAFE2F4D63}"/>
              </a:ext>
            </a:extLst>
          </p:cNvPr>
          <p:cNvSpPr/>
          <p:nvPr/>
        </p:nvSpPr>
        <p:spPr>
          <a:xfrm>
            <a:off x="1447376" y="5575319"/>
            <a:ext cx="82524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00"/>
              </a:spcAft>
            </a:pPr>
            <a:r>
              <a:rPr lang="en-US" sz="2400" b="1" i="1" dirty="0"/>
              <a:t>Failed in committee</a:t>
            </a:r>
          </a:p>
        </p:txBody>
      </p:sp>
    </p:spTree>
    <p:extLst>
      <p:ext uri="{BB962C8B-B14F-4D97-AF65-F5344CB8AC3E}">
        <p14:creationId xmlns:p14="http://schemas.microsoft.com/office/powerpoint/2010/main" val="4240813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CF81EB7-F202-3D4C-AAF0-919FAA653699}"/>
              </a:ext>
            </a:extLst>
          </p:cNvPr>
          <p:cNvSpPr/>
          <p:nvPr/>
        </p:nvSpPr>
        <p:spPr>
          <a:xfrm>
            <a:off x="0" y="427686"/>
            <a:ext cx="12191999" cy="7546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5AD7A8-ABC4-5645-930F-DB898AC19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10" y="365125"/>
            <a:ext cx="11045190" cy="1040765"/>
          </a:xfrm>
        </p:spPr>
        <p:txBody>
          <a:bodyPr/>
          <a:lstStyle/>
          <a:p>
            <a:r>
              <a:rPr lang="en-US" dirty="0"/>
              <a:t>GAM 2024: Cannabis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00AFE-D094-A140-A8C4-8A64019E4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034" y="2366010"/>
            <a:ext cx="10581216" cy="3110904"/>
          </a:xfrm>
        </p:spPr>
        <p:txBody>
          <a:bodyPr>
            <a:normAutofit/>
          </a:bodyPr>
          <a:lstStyle/>
          <a:p>
            <a:pPr>
              <a:spcAft>
                <a:spcPts val="3000"/>
              </a:spcAft>
            </a:pPr>
            <a:r>
              <a:rPr lang="en-US" sz="2400" dirty="0"/>
              <a:t>SB537/HB805: Cannabis - Licensee Locations - Restrictions</a:t>
            </a:r>
          </a:p>
          <a:p>
            <a:pPr lvl="1">
              <a:spcAft>
                <a:spcPts val="3000"/>
              </a:spcAft>
            </a:pPr>
            <a:r>
              <a:rPr lang="en-US" dirty="0"/>
              <a:t>Allows communities to protest a renewal of a cannabis license</a:t>
            </a:r>
          </a:p>
          <a:p>
            <a:pPr lvl="1">
              <a:spcAft>
                <a:spcPts val="3000"/>
              </a:spcAft>
            </a:pPr>
            <a:r>
              <a:rPr lang="en-US" dirty="0"/>
              <a:t>Local governments cannot create zoning that is more strict than the state</a:t>
            </a:r>
          </a:p>
          <a:p>
            <a:pPr lvl="1">
              <a:spcAft>
                <a:spcPts val="3000"/>
              </a:spcAft>
            </a:pPr>
            <a:r>
              <a:rPr lang="en-US" dirty="0"/>
              <a:t>Local governments can require dispensaries to be at least ½ mile away from each other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3A73C4-95F5-344F-A016-A2E836D26632}"/>
              </a:ext>
            </a:extLst>
          </p:cNvPr>
          <p:cNvSpPr/>
          <p:nvPr/>
        </p:nvSpPr>
        <p:spPr>
          <a:xfrm>
            <a:off x="0" y="375962"/>
            <a:ext cx="12192000" cy="708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DokChampa" panose="020B0604020202020204" pitchFamily="34" charset="-34"/>
              <a:cs typeface="DokChampa" panose="020B0604020202020204" pitchFamily="34" charset="-3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1C2328-3840-4A48-8051-BFEAFE2F4D63}"/>
              </a:ext>
            </a:extLst>
          </p:cNvPr>
          <p:cNvSpPr/>
          <p:nvPr/>
        </p:nvSpPr>
        <p:spPr>
          <a:xfrm>
            <a:off x="1704975" y="5700445"/>
            <a:ext cx="82524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00"/>
              </a:spcAft>
            </a:pPr>
            <a:r>
              <a:rPr lang="en-US" sz="2400" b="1" i="1" dirty="0"/>
              <a:t>Signed by Governor</a:t>
            </a:r>
          </a:p>
        </p:txBody>
      </p:sp>
    </p:spTree>
    <p:extLst>
      <p:ext uri="{BB962C8B-B14F-4D97-AF65-F5344CB8AC3E}">
        <p14:creationId xmlns:p14="http://schemas.microsoft.com/office/powerpoint/2010/main" val="2762129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CF81EB7-F202-3D4C-AAF0-919FAA653699}"/>
              </a:ext>
            </a:extLst>
          </p:cNvPr>
          <p:cNvSpPr/>
          <p:nvPr/>
        </p:nvSpPr>
        <p:spPr>
          <a:xfrm>
            <a:off x="0" y="427686"/>
            <a:ext cx="12191999" cy="7546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5AD7A8-ABC4-5645-930F-DB898AC19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10" y="365125"/>
            <a:ext cx="11045190" cy="1040765"/>
          </a:xfrm>
        </p:spPr>
        <p:txBody>
          <a:bodyPr/>
          <a:lstStyle/>
          <a:p>
            <a:r>
              <a:rPr lang="en-US" dirty="0"/>
              <a:t>GAM 2024: Cannabis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00AFE-D094-A140-A8C4-8A64019E4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034" y="2366010"/>
            <a:ext cx="10581216" cy="2985778"/>
          </a:xfrm>
        </p:spPr>
        <p:txBody>
          <a:bodyPr>
            <a:noAutofit/>
          </a:bodyPr>
          <a:lstStyle/>
          <a:p>
            <a:pPr>
              <a:spcAft>
                <a:spcPts val="3600"/>
              </a:spcAft>
            </a:pPr>
            <a:r>
              <a:rPr lang="en-US" sz="2400" dirty="0"/>
              <a:t>HB253: Cannabis Reform – Alterations</a:t>
            </a:r>
          </a:p>
          <a:p>
            <a:pPr lvl="1">
              <a:spcAft>
                <a:spcPts val="3600"/>
              </a:spcAft>
            </a:pPr>
            <a:r>
              <a:rPr lang="en-US" dirty="0"/>
              <a:t>Prohibits cannabis businesses from sponsoring events unless 85% of the audience is expected to be 21+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Signage on the outside of cannabis businesses is restricted to content about the business and cannot advertise products</a:t>
            </a:r>
          </a:p>
          <a:p>
            <a:pPr lvl="1">
              <a:spcAft>
                <a:spcPts val="5400"/>
              </a:spcAft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3A73C4-95F5-344F-A016-A2E836D26632}"/>
              </a:ext>
            </a:extLst>
          </p:cNvPr>
          <p:cNvSpPr/>
          <p:nvPr/>
        </p:nvSpPr>
        <p:spPr>
          <a:xfrm>
            <a:off x="0" y="375962"/>
            <a:ext cx="12192000" cy="708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DokChampa" panose="020B0604020202020204" pitchFamily="34" charset="-34"/>
              <a:cs typeface="DokChampa" panose="020B0604020202020204" pitchFamily="34" charset="-3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1C2328-3840-4A48-8051-BFEAFE2F4D63}"/>
              </a:ext>
            </a:extLst>
          </p:cNvPr>
          <p:cNvSpPr/>
          <p:nvPr/>
        </p:nvSpPr>
        <p:spPr>
          <a:xfrm>
            <a:off x="1595966" y="5575319"/>
            <a:ext cx="82524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00"/>
              </a:spcAft>
            </a:pPr>
            <a:r>
              <a:rPr lang="en-US" sz="2400" b="1" i="1" dirty="0"/>
              <a:t>Signed by Governor</a:t>
            </a:r>
          </a:p>
        </p:txBody>
      </p:sp>
    </p:spTree>
    <p:extLst>
      <p:ext uri="{BB962C8B-B14F-4D97-AF65-F5344CB8AC3E}">
        <p14:creationId xmlns:p14="http://schemas.microsoft.com/office/powerpoint/2010/main" val="989930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CF81EB7-F202-3D4C-AAF0-919FAA653699}"/>
              </a:ext>
            </a:extLst>
          </p:cNvPr>
          <p:cNvSpPr/>
          <p:nvPr/>
        </p:nvSpPr>
        <p:spPr>
          <a:xfrm>
            <a:off x="0" y="427686"/>
            <a:ext cx="12191999" cy="7546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5AD7A8-ABC4-5645-930F-DB898AC19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10" y="365125"/>
            <a:ext cx="11045190" cy="1040765"/>
          </a:xfrm>
        </p:spPr>
        <p:txBody>
          <a:bodyPr/>
          <a:lstStyle/>
          <a:p>
            <a:r>
              <a:rPr lang="en-US" dirty="0"/>
              <a:t>On the horizon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00AFE-D094-A140-A8C4-8A64019E4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034" y="1840230"/>
            <a:ext cx="10581216" cy="4617720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Alcohol</a:t>
            </a:r>
          </a:p>
          <a:p>
            <a:pPr lvl="1">
              <a:spcAft>
                <a:spcPts val="1200"/>
              </a:spcAft>
            </a:pPr>
            <a:r>
              <a:rPr lang="en-US" sz="2100" dirty="0"/>
              <a:t>Continued issues with deregulation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Tobacco</a:t>
            </a:r>
          </a:p>
          <a:p>
            <a:pPr lvl="1">
              <a:spcAft>
                <a:spcPts val="1200"/>
              </a:spcAft>
            </a:pPr>
            <a:r>
              <a:rPr lang="en-US" sz="2100" dirty="0"/>
              <a:t>Enforcement around vaping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Cannabis</a:t>
            </a:r>
          </a:p>
          <a:p>
            <a:pPr lvl="1">
              <a:spcAft>
                <a:spcPts val="1200"/>
              </a:spcAft>
            </a:pPr>
            <a:r>
              <a:rPr lang="en-US" sz="2100" dirty="0"/>
              <a:t>Proposals to move cannabis from schedule I to schedule III at the federal level</a:t>
            </a:r>
          </a:p>
          <a:p>
            <a:pPr lvl="1">
              <a:spcAft>
                <a:spcPts val="1200"/>
              </a:spcAft>
            </a:pPr>
            <a:r>
              <a:rPr lang="en-US" sz="2100" dirty="0"/>
              <a:t>On-site consumption</a:t>
            </a:r>
          </a:p>
          <a:p>
            <a:pPr lvl="1">
              <a:spcAft>
                <a:spcPts val="1200"/>
              </a:spcAft>
            </a:pPr>
            <a:r>
              <a:rPr lang="en-US" sz="2100" dirty="0"/>
              <a:t>Unregulated intoxicating hemp-derived products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3A73C4-95F5-344F-A016-A2E836D26632}"/>
              </a:ext>
            </a:extLst>
          </p:cNvPr>
          <p:cNvSpPr/>
          <p:nvPr/>
        </p:nvSpPr>
        <p:spPr>
          <a:xfrm>
            <a:off x="0" y="375962"/>
            <a:ext cx="12192000" cy="708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DokChampa" panose="020B0604020202020204" pitchFamily="34" charset="-34"/>
              <a:cs typeface="DokChampa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18794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739EB0C-80AA-E448-960C-0EAABAF77A81}"/>
              </a:ext>
            </a:extLst>
          </p:cNvPr>
          <p:cNvSpPr/>
          <p:nvPr/>
        </p:nvSpPr>
        <p:spPr>
          <a:xfrm>
            <a:off x="0" y="375962"/>
            <a:ext cx="12192000" cy="708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kChampa" panose="020B0604020202020204" pitchFamily="34" charset="-34"/>
              <a:ea typeface="+mn-ea"/>
              <a:cs typeface="DokChampa" panose="020B0604020202020204" pitchFamily="34" charset="-3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CE0DF0-FD17-CE4A-915B-4EBB4BEAE871}"/>
              </a:ext>
            </a:extLst>
          </p:cNvPr>
          <p:cNvSpPr/>
          <p:nvPr/>
        </p:nvSpPr>
        <p:spPr>
          <a:xfrm>
            <a:off x="0" y="427686"/>
            <a:ext cx="12191999" cy="7546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29676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07F7A3-BF60-F740-B0AE-1116E545F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396616"/>
            <a:ext cx="8915400" cy="823188"/>
          </a:xfrm>
        </p:spPr>
        <p:txBody>
          <a:bodyPr>
            <a:normAutofit fontScale="90000"/>
          </a:bodyPr>
          <a:lstStyle/>
          <a:p>
            <a:r>
              <a:rPr lang="en-US" dirty="0"/>
              <a:t>MD Alcohol, Tobacco &amp; Cannabis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003E2-B681-0E40-BC2A-F4539838D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28" y="1587438"/>
            <a:ext cx="6012252" cy="5270561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800"/>
              </a:spcAft>
            </a:pPr>
            <a:r>
              <a:rPr lang="en-US" sz="2400" dirty="0"/>
              <a:t>Subgroup of the Maryland Public Health Association—state affiliate of APHA</a:t>
            </a:r>
          </a:p>
          <a:p>
            <a:pPr>
              <a:spcAft>
                <a:spcPts val="800"/>
              </a:spcAft>
            </a:pPr>
            <a:r>
              <a:rPr lang="en-US" sz="2400" dirty="0"/>
              <a:t>Informal network of researchers, prevention coordinators, neighborhood associations, advocacy orgs </a:t>
            </a:r>
          </a:p>
          <a:p>
            <a:pPr>
              <a:spcAft>
                <a:spcPts val="800"/>
              </a:spcAft>
            </a:pPr>
            <a:r>
              <a:rPr lang="en-US" sz="2400" dirty="0"/>
              <a:t>Use data and research as a guide</a:t>
            </a:r>
          </a:p>
          <a:p>
            <a:pPr>
              <a:spcAft>
                <a:spcPts val="800"/>
              </a:spcAft>
            </a:pPr>
            <a:r>
              <a:rPr lang="en-US" sz="2400" dirty="0"/>
              <a:t>Translate research into effective policy</a:t>
            </a:r>
          </a:p>
          <a:p>
            <a:pPr>
              <a:spcAft>
                <a:spcPts val="800"/>
              </a:spcAft>
            </a:pPr>
            <a:r>
              <a:rPr lang="en-US" sz="2400" dirty="0"/>
              <a:t>Connection between state and local decisionmakers</a:t>
            </a:r>
          </a:p>
          <a:p>
            <a:pPr>
              <a:spcAft>
                <a:spcPts val="800"/>
              </a:spcAft>
            </a:pPr>
            <a:r>
              <a:rPr lang="en-US" sz="2400" dirty="0"/>
              <a:t>Promote high quality leaders to advisory boards/councils</a:t>
            </a:r>
          </a:p>
          <a:p>
            <a:pPr>
              <a:spcAft>
                <a:spcPts val="800"/>
              </a:spcAft>
            </a:pPr>
            <a:r>
              <a:rPr lang="en-US" sz="2400" dirty="0"/>
              <a:t>Provide testimony and assistance to policymakers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1A8360-AC7F-544D-845A-582EDC5F6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8421" y="1587439"/>
            <a:ext cx="3464473" cy="13857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6630E9-4460-6145-BCB8-B05E01623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4678" y="3980155"/>
            <a:ext cx="5931778" cy="175433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BBB975-53AB-534B-83CE-71C5410ADFA3}"/>
              </a:ext>
            </a:extLst>
          </p:cNvPr>
          <p:cNvCxnSpPr>
            <a:cxnSpLocks/>
          </p:cNvCxnSpPr>
          <p:nvPr/>
        </p:nvCxnSpPr>
        <p:spPr>
          <a:xfrm flipH="1">
            <a:off x="8821541" y="3071611"/>
            <a:ext cx="20091" cy="100692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0368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739EB0C-80AA-E448-960C-0EAABAF77A81}"/>
              </a:ext>
            </a:extLst>
          </p:cNvPr>
          <p:cNvSpPr/>
          <p:nvPr/>
        </p:nvSpPr>
        <p:spPr>
          <a:xfrm>
            <a:off x="0" y="375962"/>
            <a:ext cx="12192000" cy="708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kChampa" panose="020B0604020202020204" pitchFamily="34" charset="-34"/>
              <a:ea typeface="+mn-ea"/>
              <a:cs typeface="DokChampa" panose="020B0604020202020204" pitchFamily="34" charset="-3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CE0DF0-FD17-CE4A-915B-4EBB4BEAE871}"/>
              </a:ext>
            </a:extLst>
          </p:cNvPr>
          <p:cNvSpPr/>
          <p:nvPr/>
        </p:nvSpPr>
        <p:spPr>
          <a:xfrm>
            <a:off x="0" y="427686"/>
            <a:ext cx="12191999" cy="7546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29676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07F7A3-BF60-F740-B0AE-1116E545F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396616"/>
            <a:ext cx="8915400" cy="823188"/>
          </a:xfrm>
        </p:spPr>
        <p:txBody>
          <a:bodyPr>
            <a:normAutofit fontScale="90000"/>
          </a:bodyPr>
          <a:lstStyle/>
          <a:p>
            <a:r>
              <a:rPr lang="en-US" dirty="0"/>
              <a:t>MD Alcohol, Tobacco &amp; Cannabis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003E2-B681-0E40-BC2A-F4539838D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28" y="1836400"/>
            <a:ext cx="5772490" cy="472205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Focus on what is often missing from the legislative conversation:</a:t>
            </a:r>
          </a:p>
          <a:p>
            <a:pPr lvl="1">
              <a:spcAft>
                <a:spcPts val="1200"/>
              </a:spcAft>
            </a:pPr>
            <a:r>
              <a:rPr lang="en-US" sz="2200" dirty="0"/>
              <a:t>Considerations for additional burden on administration and enforcement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Impact of increasing outlet density</a:t>
            </a:r>
          </a:p>
          <a:p>
            <a:pPr lvl="1">
              <a:spcAft>
                <a:spcPts val="1200"/>
              </a:spcAft>
            </a:pPr>
            <a:r>
              <a:rPr lang="en-US" sz="2400" dirty="0"/>
              <a:t>Risks to youth and special populations</a:t>
            </a:r>
          </a:p>
          <a:p>
            <a:pPr lvl="1">
              <a:spcAft>
                <a:spcPts val="1200"/>
              </a:spcAft>
            </a:pPr>
            <a:r>
              <a:rPr lang="en-US" sz="2400" dirty="0"/>
              <a:t>Implications for product innovations</a:t>
            </a:r>
          </a:p>
          <a:p>
            <a:pPr lvl="1">
              <a:spcAft>
                <a:spcPts val="1200"/>
              </a:spcAft>
            </a:pPr>
            <a:r>
              <a:rPr lang="en-US" sz="2400" dirty="0"/>
              <a:t>Input from local licensing boards/government and enforcement</a:t>
            </a:r>
          </a:p>
          <a:p>
            <a:pPr lvl="1"/>
            <a:r>
              <a:rPr lang="en-US" dirty="0"/>
              <a:t>Health and safety voices</a:t>
            </a:r>
            <a:endParaRPr lang="en-US" sz="20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E8D80FD-EEE8-414D-B1D1-F1ED9D8C56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91" r="11687"/>
          <a:stretch/>
        </p:blipFill>
        <p:spPr>
          <a:xfrm>
            <a:off x="5844500" y="2898841"/>
            <a:ext cx="3268980" cy="1006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81CC24-95F0-C545-A177-00292C0768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0963" y="205740"/>
            <a:ext cx="1737360" cy="13816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94E7FF-57C5-0E47-9AA0-59DFD29E3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6873" y="4357580"/>
            <a:ext cx="2388397" cy="889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2EB830-A6FD-B14A-8EB8-779F5CE4D81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437" y="1447519"/>
            <a:ext cx="2944319" cy="956530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B8D33F5C-E4CA-2E47-B3C5-482A04FD8FDE}"/>
              </a:ext>
            </a:extLst>
          </p:cNvPr>
          <p:cNvSpPr/>
          <p:nvPr/>
        </p:nvSpPr>
        <p:spPr>
          <a:xfrm>
            <a:off x="9649927" y="1888339"/>
            <a:ext cx="2542072" cy="170726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7B4020-54C9-7D48-8BBD-DF38006ED2FB}"/>
              </a:ext>
            </a:extLst>
          </p:cNvPr>
          <p:cNvSpPr txBox="1"/>
          <p:nvPr/>
        </p:nvSpPr>
        <p:spPr>
          <a:xfrm>
            <a:off x="9898656" y="2408428"/>
            <a:ext cx="2071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Alcohol, Tobacco &amp; Cannabis Network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7D3D42B-6814-574D-A812-228702E756EE}"/>
              </a:ext>
            </a:extLst>
          </p:cNvPr>
          <p:cNvCxnSpPr>
            <a:cxnSpLocks/>
            <a:endCxn id="5" idx="2"/>
          </p:cNvCxnSpPr>
          <p:nvPr/>
        </p:nvCxnSpPr>
        <p:spPr>
          <a:xfrm flipV="1">
            <a:off x="10753335" y="1587438"/>
            <a:ext cx="116308" cy="360068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E337381-3D09-694F-9959-1C3C8306B000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10867376" y="3593790"/>
            <a:ext cx="53587" cy="111537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FAEC621-A271-F440-9C26-FA36EE3E1580}"/>
              </a:ext>
            </a:extLst>
          </p:cNvPr>
          <p:cNvCxnSpPr>
            <a:cxnSpLocks/>
            <a:endCxn id="9" idx="3"/>
          </p:cNvCxnSpPr>
          <p:nvPr/>
        </p:nvCxnSpPr>
        <p:spPr>
          <a:xfrm flipH="1" flipV="1">
            <a:off x="9111756" y="1925784"/>
            <a:ext cx="769342" cy="387735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47B63E9-8549-5341-B4CC-2FF497963B2D}"/>
              </a:ext>
            </a:extLst>
          </p:cNvPr>
          <p:cNvCxnSpPr>
            <a:cxnSpLocks/>
            <a:endCxn id="31" idx="3"/>
          </p:cNvCxnSpPr>
          <p:nvPr/>
        </p:nvCxnSpPr>
        <p:spPr>
          <a:xfrm flipH="1">
            <a:off x="9113480" y="2769337"/>
            <a:ext cx="586666" cy="632605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50CB8E6-0B82-1C4F-A499-6BE11BC19992}"/>
              </a:ext>
            </a:extLst>
          </p:cNvPr>
          <p:cNvCxnSpPr>
            <a:cxnSpLocks/>
          </p:cNvCxnSpPr>
          <p:nvPr/>
        </p:nvCxnSpPr>
        <p:spPr>
          <a:xfrm flipH="1">
            <a:off x="8619952" y="3480844"/>
            <a:ext cx="1854246" cy="2456631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B9BB7FC4-BF7A-6646-9B1A-68F700B8A87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656" y="4566387"/>
            <a:ext cx="2086457" cy="20361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66E0E0-7559-214F-BA3F-9369744292E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529" y="5858573"/>
            <a:ext cx="4372966" cy="462285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1D1E90A-F153-BD47-8373-4B03D16C58FD}"/>
              </a:ext>
            </a:extLst>
          </p:cNvPr>
          <p:cNvCxnSpPr>
            <a:cxnSpLocks/>
          </p:cNvCxnSpPr>
          <p:nvPr/>
        </p:nvCxnSpPr>
        <p:spPr>
          <a:xfrm flipH="1">
            <a:off x="8364988" y="3420772"/>
            <a:ext cx="1755827" cy="1342161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4557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6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553E5-E76A-D04C-A3DB-170D2F192D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25981"/>
            <a:ext cx="9144000" cy="1383982"/>
          </a:xfr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sz="6600" b="1" dirty="0"/>
              <a:t>Alcohol Legislation</a:t>
            </a:r>
          </a:p>
        </p:txBody>
      </p:sp>
    </p:spTree>
    <p:extLst>
      <p:ext uri="{BB962C8B-B14F-4D97-AF65-F5344CB8AC3E}">
        <p14:creationId xmlns:p14="http://schemas.microsoft.com/office/powerpoint/2010/main" val="3940283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42B8D09-59A1-F641-80D4-B7AB5AC923BD}"/>
              </a:ext>
            </a:extLst>
          </p:cNvPr>
          <p:cNvSpPr/>
          <p:nvPr/>
        </p:nvSpPr>
        <p:spPr>
          <a:xfrm>
            <a:off x="6835140" y="5497830"/>
            <a:ext cx="4800600" cy="136017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4200F0-0C2C-3646-B498-DF13DB6C967D}"/>
              </a:ext>
            </a:extLst>
          </p:cNvPr>
          <p:cNvSpPr/>
          <p:nvPr/>
        </p:nvSpPr>
        <p:spPr>
          <a:xfrm>
            <a:off x="0" y="6488668"/>
            <a:ext cx="3347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atcc.maryland.gov</a:t>
            </a:r>
            <a:r>
              <a:rPr lang="en-US" dirty="0">
                <a:solidFill>
                  <a:schemeClr val="bg1"/>
                </a:solidFill>
              </a:rPr>
              <a:t>/about/</a:t>
            </a:r>
          </a:p>
        </p:txBody>
      </p:sp>
    </p:spTree>
    <p:extLst>
      <p:ext uri="{BB962C8B-B14F-4D97-AF65-F5344CB8AC3E}">
        <p14:creationId xmlns:p14="http://schemas.microsoft.com/office/powerpoint/2010/main" val="3330544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CF81EB7-F202-3D4C-AAF0-919FAA653699}"/>
              </a:ext>
            </a:extLst>
          </p:cNvPr>
          <p:cNvSpPr/>
          <p:nvPr/>
        </p:nvSpPr>
        <p:spPr>
          <a:xfrm>
            <a:off x="0" y="427686"/>
            <a:ext cx="12191999" cy="7546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5AD7A8-ABC4-5645-930F-DB898AC19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10" y="365125"/>
            <a:ext cx="11045190" cy="1040765"/>
          </a:xfrm>
        </p:spPr>
        <p:txBody>
          <a:bodyPr/>
          <a:lstStyle/>
          <a:p>
            <a:r>
              <a:rPr lang="en-US" dirty="0"/>
              <a:t>Maryland 2024 General Assembly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00AFE-D094-A140-A8C4-8A64019E4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034" y="2366009"/>
            <a:ext cx="10284036" cy="3223261"/>
          </a:xfrm>
        </p:spPr>
        <p:txBody>
          <a:bodyPr>
            <a:normAutofit/>
          </a:bodyPr>
          <a:lstStyle/>
          <a:p>
            <a:pPr>
              <a:spcAft>
                <a:spcPts val="3000"/>
              </a:spcAft>
            </a:pPr>
            <a:r>
              <a:rPr lang="en-US" sz="2400" dirty="0"/>
              <a:t>SB833/HB637: Sale or delivery for off-premises consumption (“cocktails to-go”)</a:t>
            </a:r>
          </a:p>
          <a:p>
            <a:pPr lvl="1">
              <a:spcAft>
                <a:spcPts val="3600"/>
              </a:spcAft>
            </a:pPr>
            <a:r>
              <a:rPr lang="en-US" dirty="0"/>
              <a:t>“Cocktails to go” legislation from 2021 sunset in 2023</a:t>
            </a:r>
          </a:p>
          <a:p>
            <a:pPr lvl="1">
              <a:spcAft>
                <a:spcPts val="3600"/>
              </a:spcAft>
            </a:pPr>
            <a:r>
              <a:rPr lang="en-US" dirty="0"/>
              <a:t>Legislation would have allowed bars/restaurants to sell mixed drinks, </a:t>
            </a:r>
          </a:p>
          <a:p>
            <a:pPr lvl="1">
              <a:spcAft>
                <a:spcPts val="3600"/>
              </a:spcAft>
            </a:pPr>
            <a:r>
              <a:rPr lang="en-US" dirty="0"/>
              <a:t>Introduced statewide, but amended to be only for Baltimore County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3A73C4-95F5-344F-A016-A2E836D26632}"/>
              </a:ext>
            </a:extLst>
          </p:cNvPr>
          <p:cNvSpPr/>
          <p:nvPr/>
        </p:nvSpPr>
        <p:spPr>
          <a:xfrm>
            <a:off x="0" y="375962"/>
            <a:ext cx="12192000" cy="708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DokChampa" panose="020B0604020202020204" pitchFamily="34" charset="-34"/>
              <a:cs typeface="DokChampa" panose="020B0604020202020204" pitchFamily="34" charset="-3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1C2328-3840-4A48-8051-BFEAFE2F4D63}"/>
              </a:ext>
            </a:extLst>
          </p:cNvPr>
          <p:cNvSpPr/>
          <p:nvPr/>
        </p:nvSpPr>
        <p:spPr>
          <a:xfrm>
            <a:off x="1435946" y="5711875"/>
            <a:ext cx="82524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00"/>
              </a:spcAft>
            </a:pPr>
            <a:r>
              <a:rPr lang="en-US" sz="2400" b="1" i="1" dirty="0"/>
              <a:t>Did not make it out of committee</a:t>
            </a:r>
          </a:p>
        </p:txBody>
      </p:sp>
    </p:spTree>
    <p:extLst>
      <p:ext uri="{BB962C8B-B14F-4D97-AF65-F5344CB8AC3E}">
        <p14:creationId xmlns:p14="http://schemas.microsoft.com/office/powerpoint/2010/main" val="1044653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CF81EB7-F202-3D4C-AAF0-919FAA653699}"/>
              </a:ext>
            </a:extLst>
          </p:cNvPr>
          <p:cNvSpPr/>
          <p:nvPr/>
        </p:nvSpPr>
        <p:spPr>
          <a:xfrm>
            <a:off x="0" y="427686"/>
            <a:ext cx="12191999" cy="7546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5AD7A8-ABC4-5645-930F-DB898AC19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10" y="365125"/>
            <a:ext cx="11045190" cy="1040765"/>
          </a:xfrm>
        </p:spPr>
        <p:txBody>
          <a:bodyPr/>
          <a:lstStyle/>
          <a:p>
            <a:r>
              <a:rPr lang="en-US" dirty="0"/>
              <a:t>Maryland 2024 General Assembly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00AFE-D094-A140-A8C4-8A64019E4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034" y="2366010"/>
            <a:ext cx="10284036" cy="3028950"/>
          </a:xfrm>
        </p:spPr>
        <p:txBody>
          <a:bodyPr>
            <a:normAutofit lnSpcReduction="10000"/>
          </a:bodyPr>
          <a:lstStyle/>
          <a:p>
            <a:pPr>
              <a:spcAft>
                <a:spcPts val="3000"/>
              </a:spcAft>
            </a:pPr>
            <a:r>
              <a:rPr lang="en-US" sz="2400" dirty="0"/>
              <a:t>SB1139/HB847: Alcoholic beverages – Class A license – Food retailers</a:t>
            </a:r>
          </a:p>
          <a:p>
            <a:pPr lvl="1">
              <a:spcAft>
                <a:spcPts val="3600"/>
              </a:spcAft>
            </a:pPr>
            <a:r>
              <a:rPr lang="en-US" dirty="0"/>
              <a:t>Would have allowed a “food retailer” to obtain a Class A beer and wine license</a:t>
            </a:r>
          </a:p>
          <a:p>
            <a:pPr lvl="1">
              <a:spcAft>
                <a:spcPts val="3600"/>
              </a:spcAft>
            </a:pPr>
            <a:r>
              <a:rPr lang="en-US" dirty="0"/>
              <a:t>Food retailer must offer five of 6 of these: fresh fruits and vegetables, fresh and uncooked meats, dairy products, canned foods, frozen foods, and dry groceries and baked goods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3A73C4-95F5-344F-A016-A2E836D26632}"/>
              </a:ext>
            </a:extLst>
          </p:cNvPr>
          <p:cNvSpPr/>
          <p:nvPr/>
        </p:nvSpPr>
        <p:spPr>
          <a:xfrm>
            <a:off x="0" y="375962"/>
            <a:ext cx="12192000" cy="708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DokChampa" panose="020B0604020202020204" pitchFamily="34" charset="-34"/>
              <a:cs typeface="DokChampa" panose="020B0604020202020204" pitchFamily="34" charset="-3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1C2328-3840-4A48-8051-BFEAFE2F4D63}"/>
              </a:ext>
            </a:extLst>
          </p:cNvPr>
          <p:cNvSpPr/>
          <p:nvPr/>
        </p:nvSpPr>
        <p:spPr>
          <a:xfrm>
            <a:off x="1435946" y="5643295"/>
            <a:ext cx="82524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00"/>
              </a:spcAft>
            </a:pPr>
            <a:r>
              <a:rPr lang="en-US" sz="2400" b="1" i="1" dirty="0"/>
              <a:t>Did not make it out of committee</a:t>
            </a:r>
          </a:p>
        </p:txBody>
      </p:sp>
    </p:spTree>
    <p:extLst>
      <p:ext uri="{BB962C8B-B14F-4D97-AF65-F5344CB8AC3E}">
        <p14:creationId xmlns:p14="http://schemas.microsoft.com/office/powerpoint/2010/main" val="1002405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CF81EB7-F202-3D4C-AAF0-919FAA653699}"/>
              </a:ext>
            </a:extLst>
          </p:cNvPr>
          <p:cNvSpPr/>
          <p:nvPr/>
        </p:nvSpPr>
        <p:spPr>
          <a:xfrm>
            <a:off x="0" y="427686"/>
            <a:ext cx="12191999" cy="7546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5AD7A8-ABC4-5645-930F-DB898AC19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10" y="365125"/>
            <a:ext cx="11045190" cy="1040765"/>
          </a:xfrm>
        </p:spPr>
        <p:txBody>
          <a:bodyPr/>
          <a:lstStyle/>
          <a:p>
            <a:r>
              <a:rPr lang="en-US" dirty="0"/>
              <a:t>Maryland 2024 General Assembly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00AFE-D094-A140-A8C4-8A64019E4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034" y="1943100"/>
            <a:ext cx="10790766" cy="3303270"/>
          </a:xfrm>
        </p:spPr>
        <p:txBody>
          <a:bodyPr>
            <a:normAutofit lnSpcReduction="10000"/>
          </a:bodyPr>
          <a:lstStyle/>
          <a:p>
            <a:pPr>
              <a:spcAft>
                <a:spcPts val="1800"/>
              </a:spcAft>
            </a:pPr>
            <a:r>
              <a:rPr lang="en-US" sz="2600" dirty="0"/>
              <a:t>SB456/HB808: Alcoholic beverages – Retail delivery – Local delivery service permit</a:t>
            </a:r>
          </a:p>
          <a:p>
            <a:pPr lvl="1">
              <a:spcAft>
                <a:spcPts val="2400"/>
              </a:spcAft>
            </a:pPr>
            <a:r>
              <a:rPr lang="en-US" sz="2500" dirty="0"/>
              <a:t>Alcohol retailers may contract with a third party to deliver alcohol</a:t>
            </a:r>
          </a:p>
          <a:p>
            <a:pPr lvl="1">
              <a:spcAft>
                <a:spcPts val="2200"/>
              </a:spcAft>
            </a:pPr>
            <a:r>
              <a:rPr lang="en-US" sz="2500" dirty="0"/>
              <a:t>Local jurisdictions make the decision to opt in or not</a:t>
            </a:r>
          </a:p>
          <a:p>
            <a:pPr lvl="1">
              <a:spcAft>
                <a:spcPts val="2200"/>
              </a:spcAft>
            </a:pPr>
            <a:r>
              <a:rPr lang="en-US" sz="2500" dirty="0"/>
              <a:t>Delivery only within the jurisdiction</a:t>
            </a:r>
          </a:p>
          <a:p>
            <a:pPr lvl="1">
              <a:spcAft>
                <a:spcPts val="2200"/>
              </a:spcAft>
            </a:pPr>
            <a:r>
              <a:rPr lang="en-US" sz="2500" dirty="0"/>
              <a:t>Employee must be 21+ and trained in alcohol awareness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3A73C4-95F5-344F-A016-A2E836D26632}"/>
              </a:ext>
            </a:extLst>
          </p:cNvPr>
          <p:cNvSpPr/>
          <p:nvPr/>
        </p:nvSpPr>
        <p:spPr>
          <a:xfrm>
            <a:off x="0" y="375962"/>
            <a:ext cx="12192000" cy="708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DokChampa" panose="020B0604020202020204" pitchFamily="34" charset="-34"/>
              <a:cs typeface="DokChampa" panose="020B0604020202020204" pitchFamily="34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A169BD-B04E-3A46-AC5B-45C9D8C4226B}"/>
              </a:ext>
            </a:extLst>
          </p:cNvPr>
          <p:cNvSpPr/>
          <p:nvPr/>
        </p:nvSpPr>
        <p:spPr>
          <a:xfrm>
            <a:off x="1704975" y="5783580"/>
            <a:ext cx="82524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00"/>
              </a:spcAft>
            </a:pPr>
            <a:r>
              <a:rPr lang="en-US" sz="2400" b="1" i="1" dirty="0"/>
              <a:t>Signed by Governor</a:t>
            </a:r>
          </a:p>
        </p:txBody>
      </p:sp>
    </p:spTree>
    <p:extLst>
      <p:ext uri="{BB962C8B-B14F-4D97-AF65-F5344CB8AC3E}">
        <p14:creationId xmlns:p14="http://schemas.microsoft.com/office/powerpoint/2010/main" val="2607032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6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553E5-E76A-D04C-A3DB-170D2F192D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25981"/>
            <a:ext cx="9144000" cy="1383982"/>
          </a:xfr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sz="6600" b="1" dirty="0"/>
              <a:t>Tobacco Legislation</a:t>
            </a:r>
          </a:p>
        </p:txBody>
      </p:sp>
    </p:spTree>
    <p:extLst>
      <p:ext uri="{BB962C8B-B14F-4D97-AF65-F5344CB8AC3E}">
        <p14:creationId xmlns:p14="http://schemas.microsoft.com/office/powerpoint/2010/main" val="586977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CF81EB7-F202-3D4C-AAF0-919FAA653699}"/>
              </a:ext>
            </a:extLst>
          </p:cNvPr>
          <p:cNvSpPr/>
          <p:nvPr/>
        </p:nvSpPr>
        <p:spPr>
          <a:xfrm>
            <a:off x="0" y="427686"/>
            <a:ext cx="12191999" cy="7546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5AD7A8-ABC4-5645-930F-DB898AC19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10" y="365125"/>
            <a:ext cx="11045190" cy="1040765"/>
          </a:xfrm>
        </p:spPr>
        <p:txBody>
          <a:bodyPr/>
          <a:lstStyle/>
          <a:p>
            <a:r>
              <a:rPr lang="en-US" dirty="0"/>
              <a:t>GAM 2024: Tobacco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00AFE-D094-A140-A8C4-8A64019E4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034" y="2366009"/>
            <a:ext cx="10501206" cy="3209309"/>
          </a:xfrm>
        </p:spPr>
        <p:txBody>
          <a:bodyPr>
            <a:normAutofit lnSpcReduction="10000"/>
          </a:bodyPr>
          <a:lstStyle/>
          <a:p>
            <a:pPr>
              <a:spcAft>
                <a:spcPts val="1800"/>
              </a:spcAft>
            </a:pPr>
            <a:r>
              <a:rPr lang="en-US" sz="2400" dirty="0"/>
              <a:t>SB244/HB238:  Public Health - Clean Indoor Air Act - Revisions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Bans vaping in indoor public areas, public mass transit, indoor places of employment</a:t>
            </a:r>
          </a:p>
          <a:p>
            <a:pPr lvl="2">
              <a:spcAft>
                <a:spcPts val="3600"/>
              </a:spcAft>
            </a:pPr>
            <a:r>
              <a:rPr lang="en-US" sz="2200" dirty="0"/>
              <a:t>Does not include on-site consumption sites, but local governments have some authority to prohibit or restrict the types of products that would be used</a:t>
            </a:r>
          </a:p>
          <a:p>
            <a:pPr lvl="1">
              <a:spcAft>
                <a:spcPts val="3600"/>
              </a:spcAft>
            </a:pPr>
            <a:r>
              <a:rPr lang="en-US" dirty="0"/>
              <a:t>Convenes an MDH workgroup to study the issuance of alcohol licenses to tobacconists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3A73C4-95F5-344F-A016-A2E836D26632}"/>
              </a:ext>
            </a:extLst>
          </p:cNvPr>
          <p:cNvSpPr/>
          <p:nvPr/>
        </p:nvSpPr>
        <p:spPr>
          <a:xfrm>
            <a:off x="0" y="375962"/>
            <a:ext cx="12192000" cy="708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DokChampa" panose="020B0604020202020204" pitchFamily="34" charset="-34"/>
              <a:cs typeface="DokChampa" panose="020B0604020202020204" pitchFamily="34" charset="-3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1C2328-3840-4A48-8051-BFEAFE2F4D63}"/>
              </a:ext>
            </a:extLst>
          </p:cNvPr>
          <p:cNvSpPr/>
          <p:nvPr/>
        </p:nvSpPr>
        <p:spPr>
          <a:xfrm>
            <a:off x="1413086" y="5803919"/>
            <a:ext cx="82524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00"/>
              </a:spcAft>
            </a:pPr>
            <a:r>
              <a:rPr lang="en-US" sz="2400" b="1" i="1" dirty="0"/>
              <a:t>Signed by Governor</a:t>
            </a:r>
          </a:p>
        </p:txBody>
      </p:sp>
    </p:spTree>
    <p:extLst>
      <p:ext uri="{BB962C8B-B14F-4D97-AF65-F5344CB8AC3E}">
        <p14:creationId xmlns:p14="http://schemas.microsoft.com/office/powerpoint/2010/main" val="1028665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CF81EB7-F202-3D4C-AAF0-919FAA653699}"/>
              </a:ext>
            </a:extLst>
          </p:cNvPr>
          <p:cNvSpPr/>
          <p:nvPr/>
        </p:nvSpPr>
        <p:spPr>
          <a:xfrm>
            <a:off x="0" y="427686"/>
            <a:ext cx="12191999" cy="7546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5AD7A8-ABC4-5645-930F-DB898AC19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10" y="365125"/>
            <a:ext cx="11045190" cy="1040765"/>
          </a:xfrm>
        </p:spPr>
        <p:txBody>
          <a:bodyPr/>
          <a:lstStyle/>
          <a:p>
            <a:r>
              <a:rPr lang="en-US" dirty="0"/>
              <a:t>GAM 2024: Tobacco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00AFE-D094-A140-A8C4-8A64019E4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034" y="2366010"/>
            <a:ext cx="10581216" cy="2710854"/>
          </a:xfrm>
        </p:spPr>
        <p:txBody>
          <a:bodyPr>
            <a:normAutofit/>
          </a:bodyPr>
          <a:lstStyle/>
          <a:p>
            <a:pPr>
              <a:spcAft>
                <a:spcPts val="5400"/>
              </a:spcAft>
            </a:pPr>
            <a:r>
              <a:rPr lang="en-US" sz="2400" dirty="0"/>
              <a:t>SB220/HB42:  Public Health – Public Health Services and Protections -- Revisions</a:t>
            </a:r>
          </a:p>
          <a:p>
            <a:pPr lvl="1">
              <a:spcAft>
                <a:spcPts val="3600"/>
              </a:spcAft>
            </a:pPr>
            <a:r>
              <a:rPr lang="en-US" dirty="0"/>
              <a:t>Removes military exemption from ban on purchase of tobacco products, paraphernalia, and vaping devices by individuals under 21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3A73C4-95F5-344F-A016-A2E836D26632}"/>
              </a:ext>
            </a:extLst>
          </p:cNvPr>
          <p:cNvSpPr/>
          <p:nvPr/>
        </p:nvSpPr>
        <p:spPr>
          <a:xfrm>
            <a:off x="0" y="375962"/>
            <a:ext cx="12192000" cy="708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DokChampa" panose="020B0604020202020204" pitchFamily="34" charset="-34"/>
              <a:cs typeface="DokChampa" panose="020B0604020202020204" pitchFamily="34" charset="-3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1C2328-3840-4A48-8051-BFEAFE2F4D63}"/>
              </a:ext>
            </a:extLst>
          </p:cNvPr>
          <p:cNvSpPr/>
          <p:nvPr/>
        </p:nvSpPr>
        <p:spPr>
          <a:xfrm>
            <a:off x="1435946" y="5300395"/>
            <a:ext cx="82524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00"/>
              </a:spcAft>
            </a:pPr>
            <a:r>
              <a:rPr lang="en-US" sz="2400" b="1" i="1" dirty="0"/>
              <a:t>Signed by Governor</a:t>
            </a:r>
          </a:p>
        </p:txBody>
      </p:sp>
    </p:spTree>
    <p:extLst>
      <p:ext uri="{BB962C8B-B14F-4D97-AF65-F5344CB8AC3E}">
        <p14:creationId xmlns:p14="http://schemas.microsoft.com/office/powerpoint/2010/main" val="122069182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21346</TotalTime>
  <Words>777</Words>
  <Application>Microsoft Macintosh PowerPoint</Application>
  <PresentationFormat>Widescreen</PresentationFormat>
  <Paragraphs>95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DokChampa</vt:lpstr>
      <vt:lpstr>1_Office Theme</vt:lpstr>
      <vt:lpstr>Maryland Legislative Session 2024: Alcohol/Tobacco/Cannabis</vt:lpstr>
      <vt:lpstr>Alcohol Legislation</vt:lpstr>
      <vt:lpstr>PowerPoint Presentation</vt:lpstr>
      <vt:lpstr>Maryland 2024 General Assembly Session</vt:lpstr>
      <vt:lpstr>Maryland 2024 General Assembly Session</vt:lpstr>
      <vt:lpstr>Maryland 2024 General Assembly Session</vt:lpstr>
      <vt:lpstr>Tobacco Legislation</vt:lpstr>
      <vt:lpstr>GAM 2024: Tobacco</vt:lpstr>
      <vt:lpstr>GAM 2024: Tobacco</vt:lpstr>
      <vt:lpstr>Cannabis Legislation</vt:lpstr>
      <vt:lpstr>PowerPoint Presentation</vt:lpstr>
      <vt:lpstr>GAM 2024: Cannabis</vt:lpstr>
      <vt:lpstr>GAM 2024: Cannabis</vt:lpstr>
      <vt:lpstr>GAM 2024: Cannabis</vt:lpstr>
      <vt:lpstr>GAM 2024: Cannabis</vt:lpstr>
      <vt:lpstr>On the horizon</vt:lpstr>
      <vt:lpstr>MD Alcohol, Tobacco &amp; Cannabis Network</vt:lpstr>
      <vt:lpstr>MD Alcohol, Tobacco &amp; Cannabis Network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sonrisalabs@gmail.com</dc:creator>
  <cp:lastModifiedBy>Martha Ruffin</cp:lastModifiedBy>
  <cp:revision>64</cp:revision>
  <dcterms:created xsi:type="dcterms:W3CDTF">2022-10-24T17:26:48Z</dcterms:created>
  <dcterms:modified xsi:type="dcterms:W3CDTF">2024-09-25T20:12:23Z</dcterms:modified>
</cp:coreProperties>
</file>