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sldIdLst>
    <p:sldId id="256" r:id="rId2"/>
    <p:sldId id="260" r:id="rId3"/>
    <p:sldId id="257" r:id="rId4"/>
    <p:sldId id="279" r:id="rId5"/>
    <p:sldId id="267" r:id="rId6"/>
    <p:sldId id="269" r:id="rId7"/>
    <p:sldId id="261" r:id="rId8"/>
    <p:sldId id="270" r:id="rId9"/>
    <p:sldId id="265" r:id="rId10"/>
    <p:sldId id="277" r:id="rId11"/>
    <p:sldId id="271"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0907"/>
    <a:srgbClr val="762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8F55D-F287-224E-A380-8E1187A7F61F}" type="datetimeFigureOut">
              <a:rPr lang="en-US" smtClean="0"/>
              <a:t>10/14/24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DD80D-61E2-1B48-8A0F-46CC49A31DF6}" type="slidenum">
              <a:rPr lang="en-US" smtClean="0"/>
              <a:t>‹#›</a:t>
            </a:fld>
            <a:endParaRPr lang="en-US"/>
          </a:p>
        </p:txBody>
      </p:sp>
    </p:spTree>
    <p:extLst>
      <p:ext uri="{BB962C8B-B14F-4D97-AF65-F5344CB8AC3E}">
        <p14:creationId xmlns:p14="http://schemas.microsoft.com/office/powerpoint/2010/main" val="870807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1</a:t>
            </a:fld>
            <a:endParaRPr lang="en-US"/>
          </a:p>
        </p:txBody>
      </p:sp>
    </p:spTree>
    <p:extLst>
      <p:ext uri="{BB962C8B-B14F-4D97-AF65-F5344CB8AC3E}">
        <p14:creationId xmlns:p14="http://schemas.microsoft.com/office/powerpoint/2010/main" val="2455005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10</a:t>
            </a:fld>
            <a:endParaRPr lang="en-US"/>
          </a:p>
        </p:txBody>
      </p:sp>
    </p:spTree>
    <p:extLst>
      <p:ext uri="{BB962C8B-B14F-4D97-AF65-F5344CB8AC3E}">
        <p14:creationId xmlns:p14="http://schemas.microsoft.com/office/powerpoint/2010/main" val="7555982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4DD80D-61E2-1B48-8A0F-46CC49A31DF6}" type="slidenum">
              <a:rPr lang="en-US" smtClean="0"/>
              <a:t>11</a:t>
            </a:fld>
            <a:endParaRPr lang="en-US"/>
          </a:p>
        </p:txBody>
      </p:sp>
    </p:spTree>
    <p:extLst>
      <p:ext uri="{BB962C8B-B14F-4D97-AF65-F5344CB8AC3E}">
        <p14:creationId xmlns:p14="http://schemas.microsoft.com/office/powerpoint/2010/main" val="336479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2</a:t>
            </a:fld>
            <a:endParaRPr lang="en-US"/>
          </a:p>
        </p:txBody>
      </p:sp>
    </p:spTree>
    <p:extLst>
      <p:ext uri="{BB962C8B-B14F-4D97-AF65-F5344CB8AC3E}">
        <p14:creationId xmlns:p14="http://schemas.microsoft.com/office/powerpoint/2010/main" val="1223072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3</a:t>
            </a:fld>
            <a:endParaRPr lang="en-US"/>
          </a:p>
        </p:txBody>
      </p:sp>
    </p:spTree>
    <p:extLst>
      <p:ext uri="{BB962C8B-B14F-4D97-AF65-F5344CB8AC3E}">
        <p14:creationId xmlns:p14="http://schemas.microsoft.com/office/powerpoint/2010/main" val="2405882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4DD80D-61E2-1B48-8A0F-46CC49A31DF6}" type="slidenum">
              <a:rPr lang="en-US" smtClean="0"/>
              <a:t>4</a:t>
            </a:fld>
            <a:endParaRPr lang="en-US"/>
          </a:p>
        </p:txBody>
      </p:sp>
    </p:spTree>
    <p:extLst>
      <p:ext uri="{BB962C8B-B14F-4D97-AF65-F5344CB8AC3E}">
        <p14:creationId xmlns:p14="http://schemas.microsoft.com/office/powerpoint/2010/main" val="291409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5</a:t>
            </a:fld>
            <a:endParaRPr lang="en-US"/>
          </a:p>
        </p:txBody>
      </p:sp>
    </p:spTree>
    <p:extLst>
      <p:ext uri="{BB962C8B-B14F-4D97-AF65-F5344CB8AC3E}">
        <p14:creationId xmlns:p14="http://schemas.microsoft.com/office/powerpoint/2010/main" val="1373976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4DD80D-61E2-1B48-8A0F-46CC49A31DF6}" type="slidenum">
              <a:rPr lang="en-US" smtClean="0"/>
              <a:t>6</a:t>
            </a:fld>
            <a:endParaRPr lang="en-US"/>
          </a:p>
        </p:txBody>
      </p:sp>
    </p:spTree>
    <p:extLst>
      <p:ext uri="{BB962C8B-B14F-4D97-AF65-F5344CB8AC3E}">
        <p14:creationId xmlns:p14="http://schemas.microsoft.com/office/powerpoint/2010/main" val="407577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7</a:t>
            </a:fld>
            <a:endParaRPr lang="en-US"/>
          </a:p>
        </p:txBody>
      </p:sp>
    </p:spTree>
    <p:extLst>
      <p:ext uri="{BB962C8B-B14F-4D97-AF65-F5344CB8AC3E}">
        <p14:creationId xmlns:p14="http://schemas.microsoft.com/office/powerpoint/2010/main" val="682397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8</a:t>
            </a:fld>
            <a:endParaRPr lang="en-US"/>
          </a:p>
        </p:txBody>
      </p:sp>
    </p:spTree>
    <p:extLst>
      <p:ext uri="{BB962C8B-B14F-4D97-AF65-F5344CB8AC3E}">
        <p14:creationId xmlns:p14="http://schemas.microsoft.com/office/powerpoint/2010/main" val="319244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D4DD80D-61E2-1B48-8A0F-46CC49A31DF6}" type="slidenum">
              <a:rPr lang="en-US" smtClean="0"/>
              <a:t>9</a:t>
            </a:fld>
            <a:endParaRPr lang="en-US"/>
          </a:p>
        </p:txBody>
      </p:sp>
    </p:spTree>
    <p:extLst>
      <p:ext uri="{BB962C8B-B14F-4D97-AF65-F5344CB8AC3E}">
        <p14:creationId xmlns:p14="http://schemas.microsoft.com/office/powerpoint/2010/main" val="1035816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4B95-218B-EF98-7868-B037157CBC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75B7C6-652F-F483-A468-0684E22979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32E92B-4939-52FD-FB5E-D8FE8E36AB71}"/>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0C39B476-69A7-A7F0-6556-19985CF57D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85E98-E2C9-7FEC-1142-71034FFA4823}"/>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342583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C778D-5B6C-C955-1920-1CB9DE6C1D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D77B35-093F-7CB8-11A2-11869916D9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64453-F298-22FC-4C93-05FD4593A796}"/>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C35ED55A-0D68-437D-6F67-D6554FCDA6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B760B-6BF5-C63E-1046-8C833742FB87}"/>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80124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F448A0-B54B-B321-B300-BB78FA7AEB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D6B578-6903-7E3B-E144-A72F266440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C75B8-C15D-A7B0-9490-8F59D00332CF}"/>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A2B0E956-DD8F-7269-7E5C-673F926C5B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AFC98-0357-A945-DACF-C977FA4FC62E}"/>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1605030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240B9-2CB2-3A7C-279B-C985E3407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EC01C2-B868-FBC2-3163-D825544424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7FA1F7-9978-963D-2519-4A0D183B3587}"/>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266FC561-1EF3-2B6C-2575-08D0DF776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EC021-0935-085A-09A1-02ED35F1D94D}"/>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73732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B5469-42FC-7C60-D42C-33C9F8F001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B7E5C1-6FD8-74F5-6BC4-05764F303A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894170-08A7-37C3-EFE4-28B9C8C793EE}"/>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C69C0F03-0FF3-74AD-4262-94657539B5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4537E-A4D9-FF78-47F6-66089895F163}"/>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265008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CB7FF-A948-408A-AFDA-96163FA27A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71F75-1B06-53E2-08F3-D24AA5457A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44FF6C-82AA-1CCA-F581-89CF77C31B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D18127-B4AF-2CED-CE59-2773DB705B06}"/>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6" name="Footer Placeholder 5">
            <a:extLst>
              <a:ext uri="{FF2B5EF4-FFF2-40B4-BE49-F238E27FC236}">
                <a16:creationId xmlns:a16="http://schemas.microsoft.com/office/drawing/2014/main" id="{77C2AF8B-D115-3F0A-491C-97DEAC59EE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94CAED-CBE7-1D42-5D6F-E307154F071A}"/>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209263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E5A89-DC95-F1BF-1552-287BF21593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AB79DB-3E09-DA07-50C5-24E676E62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5106AC-D844-AC9F-E372-5C0383AE87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7E89B2-8E8F-AD24-C1D2-353B5BBFF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FB605A-E896-F30B-B7FD-5B323D0096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05E302-D518-1173-8976-04C92F5567A0}"/>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8" name="Footer Placeholder 7">
            <a:extLst>
              <a:ext uri="{FF2B5EF4-FFF2-40B4-BE49-F238E27FC236}">
                <a16:creationId xmlns:a16="http://schemas.microsoft.com/office/drawing/2014/main" id="{C9947391-6F9A-5EEB-734E-9E925CBCEA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A252D7-ABF5-2B83-A076-024E8081B9E1}"/>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105105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33E5-2533-03E5-1987-20FEC5E828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9FA0B3-5055-7615-3266-508ECAB6A886}"/>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4" name="Footer Placeholder 3">
            <a:extLst>
              <a:ext uri="{FF2B5EF4-FFF2-40B4-BE49-F238E27FC236}">
                <a16:creationId xmlns:a16="http://schemas.microsoft.com/office/drawing/2014/main" id="{03DE523B-94B9-C446-C394-746195461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A831A0-59B9-3650-43AE-871B83675058}"/>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85069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FBF78E-2529-4112-DA3B-4515D09103EE}"/>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3" name="Footer Placeholder 2">
            <a:extLst>
              <a:ext uri="{FF2B5EF4-FFF2-40B4-BE49-F238E27FC236}">
                <a16:creationId xmlns:a16="http://schemas.microsoft.com/office/drawing/2014/main" id="{F8F4BDDE-845A-3CE5-F2EC-93FDD18BF1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A25F6A-B68C-6A63-B55D-7CB160530EF1}"/>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183650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DECA2-BC78-F01E-EAB5-E708B21FA7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B57D04-0E7D-3C47-28BF-44F95F61C9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EDFB74-85F8-35F7-685E-A6CDB247B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B84250-1C11-DCDB-432D-BC0CFA7DC0AF}"/>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6" name="Footer Placeholder 5">
            <a:extLst>
              <a:ext uri="{FF2B5EF4-FFF2-40B4-BE49-F238E27FC236}">
                <a16:creationId xmlns:a16="http://schemas.microsoft.com/office/drawing/2014/main" id="{4E9AC199-640E-1197-90F5-CCC6487779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8C920-F414-BDA6-57E5-AF96DDD0BD44}"/>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143264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C5B41-4A5C-EB6F-F63D-27570365A8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43E8A2-20C8-E50F-E905-FE190302DB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224312-F583-6032-C179-BFF0DAF9E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559D87-A916-D640-1DF1-BA6D03149AB1}"/>
              </a:ext>
            </a:extLst>
          </p:cNvPr>
          <p:cNvSpPr>
            <a:spLocks noGrp="1"/>
          </p:cNvSpPr>
          <p:nvPr>
            <p:ph type="dt" sz="half" idx="10"/>
          </p:nvPr>
        </p:nvSpPr>
        <p:spPr/>
        <p:txBody>
          <a:bodyPr/>
          <a:lstStyle/>
          <a:p>
            <a:fld id="{A709A906-904B-B340-81BF-22C2DD7594BB}" type="datetimeFigureOut">
              <a:rPr lang="en-US" smtClean="0"/>
              <a:t>10/14/24</a:t>
            </a:fld>
            <a:endParaRPr lang="en-US"/>
          </a:p>
        </p:txBody>
      </p:sp>
      <p:sp>
        <p:nvSpPr>
          <p:cNvPr id="6" name="Footer Placeholder 5">
            <a:extLst>
              <a:ext uri="{FF2B5EF4-FFF2-40B4-BE49-F238E27FC236}">
                <a16:creationId xmlns:a16="http://schemas.microsoft.com/office/drawing/2014/main" id="{E2255F76-A0A9-F3CC-2CCA-19B7E177F1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5689EB-1D04-2638-31DA-528D973744B2}"/>
              </a:ext>
            </a:extLst>
          </p:cNvPr>
          <p:cNvSpPr>
            <a:spLocks noGrp="1"/>
          </p:cNvSpPr>
          <p:nvPr>
            <p:ph type="sldNum" sz="quarter" idx="12"/>
          </p:nvPr>
        </p:nvSpPr>
        <p:spPr/>
        <p:txBody>
          <a:bodyPr/>
          <a:lstStyle/>
          <a:p>
            <a:fld id="{63044F28-74A4-9546-B02B-58768A9E2CE3}" type="slidenum">
              <a:rPr lang="en-US" smtClean="0"/>
              <a:t>‹#›</a:t>
            </a:fld>
            <a:endParaRPr lang="en-US"/>
          </a:p>
        </p:txBody>
      </p:sp>
    </p:spTree>
    <p:extLst>
      <p:ext uri="{BB962C8B-B14F-4D97-AF65-F5344CB8AC3E}">
        <p14:creationId xmlns:p14="http://schemas.microsoft.com/office/powerpoint/2010/main" val="85506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C6E75B-BF6A-0967-81DE-6D4C209B0E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ED86ED-4963-DF3A-E904-E92B12301D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A44D3-371B-DEEF-A222-6140BF1D58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9A906-904B-B340-81BF-22C2DD7594BB}" type="datetimeFigureOut">
              <a:rPr lang="en-US" smtClean="0"/>
              <a:t>10/14/24</a:t>
            </a:fld>
            <a:endParaRPr lang="en-US"/>
          </a:p>
        </p:txBody>
      </p:sp>
      <p:sp>
        <p:nvSpPr>
          <p:cNvPr id="5" name="Footer Placeholder 4">
            <a:extLst>
              <a:ext uri="{FF2B5EF4-FFF2-40B4-BE49-F238E27FC236}">
                <a16:creationId xmlns:a16="http://schemas.microsoft.com/office/drawing/2014/main" id="{8AC9AA64-B928-AB32-1085-F9249FC346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78B683-4AB5-772D-E35A-12250479A2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44F28-74A4-9546-B02B-58768A9E2CE3}" type="slidenum">
              <a:rPr lang="en-US" smtClean="0"/>
              <a:t>‹#›</a:t>
            </a:fld>
            <a:endParaRPr lang="en-US"/>
          </a:p>
        </p:txBody>
      </p:sp>
    </p:spTree>
    <p:extLst>
      <p:ext uri="{BB962C8B-B14F-4D97-AF65-F5344CB8AC3E}">
        <p14:creationId xmlns:p14="http://schemas.microsoft.com/office/powerpoint/2010/main" val="24418782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dsp.maryland.gov/Organization/Pages/CriminalInvestigationBureau/LicensingDivision/ProfessionalLicenses/SpecialPolice.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sv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65855-9440-398F-A6EF-43B69BB3D592}"/>
              </a:ext>
            </a:extLst>
          </p:cNvPr>
          <p:cNvSpPr>
            <a:spLocks noGrp="1"/>
          </p:cNvSpPr>
          <p:nvPr>
            <p:ph type="ctrTitle"/>
          </p:nvPr>
        </p:nvSpPr>
        <p:spPr>
          <a:xfrm>
            <a:off x="1285241" y="1008993"/>
            <a:ext cx="9231410" cy="3542045"/>
          </a:xfrm>
        </p:spPr>
        <p:txBody>
          <a:bodyPr anchor="b">
            <a:normAutofit/>
          </a:bodyPr>
          <a:lstStyle/>
          <a:p>
            <a:pPr algn="l"/>
            <a:r>
              <a:rPr lang="en-US" sz="8000">
                <a:latin typeface="Aleo"/>
                <a:cs typeface="Calibri"/>
              </a:rPr>
              <a:t>Campus Odor Policies</a:t>
            </a:r>
          </a:p>
        </p:txBody>
      </p:sp>
      <p:pic>
        <p:nvPicPr>
          <p:cNvPr id="4" name="Picture 3" descr="A close up of a logo&#10;&#10;Description automatically generated">
            <a:extLst>
              <a:ext uri="{FF2B5EF4-FFF2-40B4-BE49-F238E27FC236}">
                <a16:creationId xmlns:a16="http://schemas.microsoft.com/office/drawing/2014/main" id="{D1F9516B-9FC6-43F0-4CFC-AB47909932B9}"/>
              </a:ext>
            </a:extLst>
          </p:cNvPr>
          <p:cNvPicPr>
            <a:picLocks noChangeAspect="1"/>
          </p:cNvPicPr>
          <p:nvPr/>
        </p:nvPicPr>
        <p:blipFill>
          <a:blip r:embed="rId3"/>
          <a:stretch>
            <a:fillRect/>
          </a:stretch>
        </p:blipFill>
        <p:spPr>
          <a:xfrm>
            <a:off x="6764111" y="5419725"/>
            <a:ext cx="4476750" cy="590550"/>
          </a:xfrm>
          <a:prstGeom prst="rect">
            <a:avLst/>
          </a:prstGeom>
        </p:spPr>
      </p:pic>
    </p:spTree>
    <p:extLst>
      <p:ext uri="{BB962C8B-B14F-4D97-AF65-F5344CB8AC3E}">
        <p14:creationId xmlns:p14="http://schemas.microsoft.com/office/powerpoint/2010/main" val="136377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E3696F4-2D3D-5001-B747-DD32BF7BE6DC}"/>
              </a:ext>
            </a:extLst>
          </p:cNvPr>
          <p:cNvSpPr>
            <a:spLocks/>
          </p:cNvSpPr>
          <p:nvPr/>
        </p:nvSpPr>
        <p:spPr>
          <a:xfrm>
            <a:off x="6567476" y="2193042"/>
            <a:ext cx="3307490" cy="2566346"/>
          </a:xfrm>
          <a:prstGeom prst="rect">
            <a:avLst/>
          </a:prstGeom>
        </p:spPr>
        <p:txBody>
          <a:bodyPr anchor="t">
            <a:normAutofit/>
          </a:bodyPr>
          <a:lstStyle/>
          <a:p>
            <a:pPr defTabSz="539496">
              <a:spcAft>
                <a:spcPts val="600"/>
              </a:spcAft>
            </a:pPr>
            <a:endParaRPr lang="en-US" sz="708" b="1" kern="1200">
              <a:solidFill>
                <a:schemeClr val="tx1"/>
              </a:solidFill>
              <a:latin typeface="+mn-lt"/>
              <a:ea typeface="+mn-lt"/>
              <a:cs typeface="+mn-lt"/>
            </a:endParaRPr>
          </a:p>
          <a:p>
            <a:pPr defTabSz="539496">
              <a:spcAft>
                <a:spcPts val="600"/>
              </a:spcAft>
            </a:pPr>
            <a:endParaRPr lang="en-US" sz="708" kern="1200">
              <a:solidFill>
                <a:schemeClr val="tx1"/>
              </a:solidFill>
              <a:latin typeface="+mn-lt"/>
              <a:ea typeface="+mn-lt"/>
              <a:cs typeface="+mn-lt"/>
            </a:endParaRPr>
          </a:p>
          <a:p>
            <a:pPr marL="0" indent="0">
              <a:spcAft>
                <a:spcPts val="600"/>
              </a:spcAft>
              <a:buNone/>
            </a:pPr>
            <a:endParaRPr lang="en-US" sz="1200" b="1">
              <a:ea typeface="+mn-lt"/>
              <a:cs typeface="+mn-lt"/>
            </a:endParaRPr>
          </a:p>
        </p:txBody>
      </p:sp>
      <p:sp>
        <p:nvSpPr>
          <p:cNvPr id="4" name="TextBox 3">
            <a:extLst>
              <a:ext uri="{FF2B5EF4-FFF2-40B4-BE49-F238E27FC236}">
                <a16:creationId xmlns:a16="http://schemas.microsoft.com/office/drawing/2014/main" id="{4EE864B5-AFE5-78CE-8C6E-20E37F8CFF0C}"/>
              </a:ext>
            </a:extLst>
          </p:cNvPr>
          <p:cNvSpPr txBox="1"/>
          <p:nvPr/>
        </p:nvSpPr>
        <p:spPr>
          <a:xfrm>
            <a:off x="5074980" y="794940"/>
            <a:ext cx="6295557" cy="5247590"/>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539496">
              <a:spcAft>
                <a:spcPts val="600"/>
              </a:spcAft>
            </a:pPr>
            <a:r>
              <a:rPr lang="en-US" sz="2400" b="1" dirty="0">
                <a:ea typeface="+mn-lt"/>
                <a:cs typeface="+mn-lt"/>
              </a:rPr>
              <a:t>Prohibition of Noxious/Unpleasant/Offensive Odors</a:t>
            </a:r>
            <a:r>
              <a:rPr lang="en-US" sz="2400" dirty="0">
                <a:ea typeface="+mn-lt"/>
                <a:cs typeface="+mn-lt"/>
              </a:rPr>
              <a:t>: The creation or emission of noxious odors that significantly disrupts the learning or living environment of others indoors or outdoors is prohibited. This includes, but is not limited to, odors from:</a:t>
            </a:r>
          </a:p>
          <a:p>
            <a:pPr marL="555625" lvl="1" indent="-285750" defTabSz="539496">
              <a:spcAft>
                <a:spcPts val="600"/>
              </a:spcAft>
              <a:buFont typeface="Courier New,monospace"/>
              <a:buChar char="o"/>
            </a:pPr>
            <a:r>
              <a:rPr lang="en-US" sz="2300" dirty="0">
                <a:solidFill>
                  <a:srgbClr val="FF0000"/>
                </a:solidFill>
                <a:latin typeface="Arial"/>
                <a:ea typeface="Calibri"/>
                <a:cs typeface="Arial"/>
              </a:rPr>
              <a:t>Cannabis/marijuana</a:t>
            </a:r>
            <a:r>
              <a:rPr lang="en-US" sz="2300" dirty="0">
                <a:latin typeface="Arial"/>
                <a:ea typeface="Calibri"/>
                <a:cs typeface="Arial"/>
              </a:rPr>
              <a:t> </a:t>
            </a:r>
          </a:p>
          <a:p>
            <a:pPr marL="555625" lvl="1" indent="-285750" defTabSz="539496">
              <a:spcAft>
                <a:spcPts val="600"/>
              </a:spcAft>
              <a:buFont typeface="Courier New,monospace"/>
              <a:buChar char="o"/>
            </a:pPr>
            <a:r>
              <a:rPr lang="en-US" sz="2300" dirty="0">
                <a:latin typeface="Arial"/>
                <a:ea typeface="Calibri"/>
                <a:cs typeface="Arial"/>
              </a:rPr>
              <a:t>Tobacco </a:t>
            </a:r>
          </a:p>
          <a:p>
            <a:pPr marL="438150" lvl="1" indent="-168275" defTabSz="539496">
              <a:spcAft>
                <a:spcPts val="600"/>
              </a:spcAft>
              <a:buFont typeface="Courier New,monospace"/>
              <a:buChar char="o"/>
            </a:pPr>
            <a:r>
              <a:rPr lang="en-US" sz="2300" dirty="0">
                <a:latin typeface="Arial"/>
                <a:ea typeface="Calibri"/>
                <a:cs typeface="Arial"/>
              </a:rPr>
              <a:t> Excessive use of perfumes, incense, or colognes</a:t>
            </a:r>
          </a:p>
          <a:p>
            <a:pPr marL="438150" lvl="1" indent="-168275" defTabSz="539496">
              <a:spcAft>
                <a:spcPts val="600"/>
              </a:spcAft>
              <a:buFont typeface="Courier New,monospace"/>
              <a:buChar char="o"/>
            </a:pPr>
            <a:r>
              <a:rPr lang="en-US" sz="2300" dirty="0">
                <a:latin typeface="Arial"/>
                <a:ea typeface="Calibri"/>
                <a:cs typeface="Arial"/>
              </a:rPr>
              <a:t> Cooking or food</a:t>
            </a:r>
          </a:p>
          <a:p>
            <a:pPr marL="438150" lvl="1" indent="-168275" defTabSz="539496">
              <a:spcAft>
                <a:spcPts val="600"/>
              </a:spcAft>
              <a:buFont typeface="Courier New,monospace"/>
              <a:buChar char="o"/>
            </a:pPr>
            <a:r>
              <a:rPr lang="en-US" sz="2300" dirty="0">
                <a:latin typeface="Arial"/>
                <a:ea typeface="Calibri"/>
                <a:cs typeface="Arial"/>
              </a:rPr>
              <a:t> Spoiled or decaying substances</a:t>
            </a:r>
          </a:p>
          <a:p>
            <a:pPr marL="438150" lvl="1" indent="-168275" defTabSz="539496">
              <a:spcAft>
                <a:spcPts val="600"/>
              </a:spcAft>
              <a:buFont typeface="Courier New,monospace"/>
              <a:buChar char="o"/>
            </a:pPr>
            <a:r>
              <a:rPr lang="en-US" sz="2300" dirty="0">
                <a:latin typeface="Arial"/>
                <a:ea typeface="Calibri"/>
                <a:cs typeface="Arial"/>
              </a:rPr>
              <a:t> Unwashed laundry or personal belongings</a:t>
            </a:r>
            <a:endParaRPr lang="en-US" sz="2300" dirty="0"/>
          </a:p>
        </p:txBody>
      </p:sp>
      <p:sp>
        <p:nvSpPr>
          <p:cNvPr id="8" name="TextBox 7">
            <a:extLst>
              <a:ext uri="{FF2B5EF4-FFF2-40B4-BE49-F238E27FC236}">
                <a16:creationId xmlns:a16="http://schemas.microsoft.com/office/drawing/2014/main" id="{EE449E43-9E96-6484-955B-8D0CCF2A3743}"/>
              </a:ext>
            </a:extLst>
          </p:cNvPr>
          <p:cNvSpPr txBox="1"/>
          <p:nvPr/>
        </p:nvSpPr>
        <p:spPr>
          <a:xfrm>
            <a:off x="987552" y="1444752"/>
            <a:ext cx="3413760"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a:latin typeface="Aleo"/>
                <a:ea typeface="+mn-lt"/>
                <a:cs typeface="+mn-lt"/>
              </a:rPr>
              <a:t>Model Policy:</a:t>
            </a:r>
          </a:p>
          <a:p>
            <a:r>
              <a:rPr lang="en-US" sz="4800">
                <a:latin typeface="Aleo"/>
                <a:ea typeface="+mn-lt"/>
                <a:cs typeface="+mn-lt"/>
              </a:rPr>
              <a:t>Prohibition</a:t>
            </a:r>
            <a:endParaRPr lang="en-US" sz="4800">
              <a:cs typeface="Calibri"/>
            </a:endParaRPr>
          </a:p>
          <a:p>
            <a:r>
              <a:rPr lang="en-US" sz="4800">
                <a:latin typeface="Aleo"/>
                <a:ea typeface="+mn-lt"/>
                <a:cs typeface="+mn-lt"/>
              </a:rPr>
              <a:t>Of Noxious </a:t>
            </a:r>
          </a:p>
          <a:p>
            <a:r>
              <a:rPr lang="en-US" sz="4800">
                <a:latin typeface="Aleo"/>
                <a:ea typeface="+mn-lt"/>
                <a:cs typeface="+mn-lt"/>
              </a:rPr>
              <a:t>Odors</a:t>
            </a:r>
            <a:endParaRPr lang="en-US" sz="4800">
              <a:latin typeface="Aleo"/>
              <a:cs typeface="Calibri"/>
            </a:endParaRPr>
          </a:p>
        </p:txBody>
      </p:sp>
    </p:spTree>
    <p:extLst>
      <p:ext uri="{BB962C8B-B14F-4D97-AF65-F5344CB8AC3E}">
        <p14:creationId xmlns:p14="http://schemas.microsoft.com/office/powerpoint/2010/main" val="999996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A399F9-0379-C7E5-431B-1798A39D6E28}"/>
              </a:ext>
            </a:extLst>
          </p:cNvPr>
          <p:cNvSpPr>
            <a:spLocks noGrp="1"/>
          </p:cNvSpPr>
          <p:nvPr>
            <p:ph type="title"/>
          </p:nvPr>
        </p:nvSpPr>
        <p:spPr>
          <a:xfrm>
            <a:off x="1075767" y="1188637"/>
            <a:ext cx="2988234" cy="4480726"/>
          </a:xfrm>
        </p:spPr>
        <p:txBody>
          <a:bodyPr>
            <a:normAutofit/>
          </a:bodyPr>
          <a:lstStyle/>
          <a:p>
            <a:pPr algn="r"/>
            <a:r>
              <a:rPr lang="en-US" sz="4100"/>
              <a:t>Procedures for Confiscating Cannabis </a:t>
            </a:r>
          </a:p>
        </p:txBody>
      </p:sp>
      <p:cxnSp>
        <p:nvCxnSpPr>
          <p:cNvPr id="9" name="Straight Connector 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322D8CA-36BC-4035-B5D5-4FEA2B7A47EA}"/>
              </a:ext>
            </a:extLst>
          </p:cNvPr>
          <p:cNvSpPr>
            <a:spLocks noGrp="1"/>
          </p:cNvSpPr>
          <p:nvPr>
            <p:ph idx="1"/>
          </p:nvPr>
        </p:nvSpPr>
        <p:spPr>
          <a:xfrm>
            <a:off x="4967713" y="1188795"/>
            <a:ext cx="5939300" cy="4739202"/>
          </a:xfrm>
        </p:spPr>
        <p:txBody>
          <a:bodyPr anchor="ctr">
            <a:normAutofit/>
          </a:bodyPr>
          <a:lstStyle/>
          <a:p>
            <a:pPr marL="0" indent="0">
              <a:buNone/>
            </a:pPr>
            <a:endParaRPr lang="en-US" sz="1100"/>
          </a:p>
          <a:p>
            <a:pPr marL="0" indent="0">
              <a:buNone/>
            </a:pPr>
            <a:r>
              <a:rPr lang="en-US" sz="1600"/>
              <a:t>When campus security </a:t>
            </a:r>
            <a:r>
              <a:rPr lang="en-US" sz="1600" i="1"/>
              <a:t>are</a:t>
            </a:r>
            <a:r>
              <a:rPr lang="en-US" sz="1600"/>
              <a:t> commissioned officers: they can confiscate and destroy cannabis found on campus. </a:t>
            </a:r>
            <a:endParaRPr lang="en-US" sz="1600">
              <a:ea typeface="Calibri"/>
              <a:cs typeface="Calibri"/>
            </a:endParaRPr>
          </a:p>
          <a:p>
            <a:pPr marL="457200" lvl="1" indent="0">
              <a:buNone/>
            </a:pPr>
            <a:endParaRPr lang="en-US" sz="1600">
              <a:ea typeface="Calibri"/>
              <a:cs typeface="Calibri"/>
            </a:endParaRPr>
          </a:p>
          <a:p>
            <a:pPr marL="0" indent="0">
              <a:buNone/>
            </a:pPr>
            <a:r>
              <a:rPr lang="en-US" sz="1600"/>
              <a:t>When security staff are </a:t>
            </a:r>
            <a:r>
              <a:rPr lang="en-US" sz="1600" i="1"/>
              <a:t>not</a:t>
            </a:r>
            <a:r>
              <a:rPr lang="en-US" sz="1600"/>
              <a:t> commissioned officers: </a:t>
            </a:r>
            <a:endParaRPr lang="en-US" sz="1600">
              <a:ea typeface="Calibri"/>
              <a:cs typeface="Calibri"/>
            </a:endParaRPr>
          </a:p>
          <a:p>
            <a:pPr marL="457200" indent="-457200">
              <a:buFont typeface="+mj-lt"/>
              <a:buAutoNum type="arabicPeriod"/>
            </a:pPr>
            <a:r>
              <a:rPr lang="en-US" sz="1600"/>
              <a:t>Staff can train to become special police officers </a:t>
            </a:r>
            <a:endParaRPr lang="en-US" sz="1600">
              <a:ea typeface="Calibri"/>
              <a:cs typeface="Calibri"/>
            </a:endParaRPr>
          </a:p>
          <a:p>
            <a:pPr lvl="2"/>
            <a:r>
              <a:rPr lang="en-US" sz="1600">
                <a:hlinkClick r:id="rId3"/>
              </a:rPr>
              <a:t>https://mdsp.maryland.gov/Organization/Pages/CriminalInvestigationBureau/LicensingDivision/ProfessionalLicenses/SpecialPolice.aspx</a:t>
            </a:r>
            <a:r>
              <a:rPr lang="en-US" sz="1600"/>
              <a:t> </a:t>
            </a:r>
            <a:endParaRPr lang="en-US" sz="1600">
              <a:ea typeface="Calibri"/>
              <a:cs typeface="Calibri"/>
            </a:endParaRPr>
          </a:p>
          <a:p>
            <a:pPr lvl="2"/>
            <a:r>
              <a:rPr lang="en-US" sz="1600"/>
              <a:t>80 hours of training</a:t>
            </a:r>
            <a:endParaRPr lang="en-US" sz="1600">
              <a:ea typeface="Calibri"/>
              <a:cs typeface="Calibri"/>
            </a:endParaRPr>
          </a:p>
          <a:p>
            <a:pPr lvl="2"/>
            <a:r>
              <a:rPr lang="en-US" sz="1600"/>
              <a:t>Background check</a:t>
            </a:r>
            <a:endParaRPr lang="en-US" sz="1600">
              <a:ea typeface="Calibri"/>
              <a:cs typeface="Calibri"/>
            </a:endParaRPr>
          </a:p>
          <a:p>
            <a:pPr marL="914400" lvl="2" indent="0">
              <a:buNone/>
            </a:pPr>
            <a:r>
              <a:rPr lang="en-US" sz="1600"/>
              <a:t>Or…</a:t>
            </a:r>
            <a:endParaRPr lang="en-US" sz="1600">
              <a:ea typeface="Calibri"/>
              <a:cs typeface="Calibri"/>
            </a:endParaRPr>
          </a:p>
          <a:p>
            <a:pPr marL="514350" indent="-514350">
              <a:buFont typeface="+mj-lt"/>
              <a:buAutoNum type="arabicPeriod"/>
            </a:pPr>
            <a:r>
              <a:rPr lang="en-US" sz="1600"/>
              <a:t>University can negotiate with local police to confiscate and destroy cannabis found on campus, in compliance with federal law. </a:t>
            </a:r>
            <a:endParaRPr lang="en-US" sz="1600">
              <a:ea typeface="Calibri"/>
              <a:cs typeface="Calibri"/>
            </a:endParaRPr>
          </a:p>
          <a:p>
            <a:pPr lvl="2"/>
            <a:endParaRPr lang="en-US" sz="1100"/>
          </a:p>
          <a:p>
            <a:pPr marL="0" indent="0">
              <a:buNone/>
            </a:pPr>
            <a:endParaRPr lang="en-US" sz="1100"/>
          </a:p>
        </p:txBody>
      </p:sp>
    </p:spTree>
    <p:extLst>
      <p:ext uri="{BB962C8B-B14F-4D97-AF65-F5344CB8AC3E}">
        <p14:creationId xmlns:p14="http://schemas.microsoft.com/office/powerpoint/2010/main" val="176066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1C659-8999-67C5-92D5-EE694059E333}"/>
              </a:ext>
            </a:extLst>
          </p:cNvPr>
          <p:cNvSpPr>
            <a:spLocks noGrp="1"/>
          </p:cNvSpPr>
          <p:nvPr>
            <p:ph idx="1"/>
          </p:nvPr>
        </p:nvSpPr>
        <p:spPr/>
        <p:txBody>
          <a:bodyPr vert="horz" lIns="91440" tIns="45720" rIns="91440" bIns="45720" rtlCol="0" anchor="t">
            <a:normAutofit/>
          </a:bodyPr>
          <a:lstStyle/>
          <a:p>
            <a:pPr marL="0" indent="0" algn="ctr">
              <a:buNone/>
            </a:pPr>
            <a:endParaRPr lang="en-US" sz="3600">
              <a:cs typeface="Calibri" panose="020F0502020204030204"/>
            </a:endParaRPr>
          </a:p>
          <a:p>
            <a:pPr marL="0" indent="0" algn="ctr">
              <a:buNone/>
            </a:pPr>
            <a:endParaRPr lang="en-US" sz="3600">
              <a:cs typeface="Calibri" panose="020F0502020204030204"/>
            </a:endParaRPr>
          </a:p>
          <a:p>
            <a:pPr marL="0" indent="0" algn="ctr">
              <a:buNone/>
            </a:pPr>
            <a:endParaRPr lang="en-US" sz="3600">
              <a:cs typeface="Calibri" panose="020F0502020204030204"/>
            </a:endParaRPr>
          </a:p>
          <a:p>
            <a:pPr marL="0" indent="0" algn="ctr">
              <a:buNone/>
            </a:pPr>
            <a:r>
              <a:rPr lang="en-US" sz="3600">
                <a:cs typeface="Calibri" panose="020F0502020204030204"/>
              </a:rPr>
              <a:t>THANK YOU!</a:t>
            </a:r>
          </a:p>
        </p:txBody>
      </p:sp>
      <p:pic>
        <p:nvPicPr>
          <p:cNvPr id="5" name="Picture 4" descr="A close up of a logo&#10;&#10;Description automatically generated">
            <a:extLst>
              <a:ext uri="{FF2B5EF4-FFF2-40B4-BE49-F238E27FC236}">
                <a16:creationId xmlns:a16="http://schemas.microsoft.com/office/drawing/2014/main" id="{3314C64D-4CE4-3EA6-1EA6-FBB04D2653B8}"/>
              </a:ext>
            </a:extLst>
          </p:cNvPr>
          <p:cNvPicPr>
            <a:picLocks noChangeAspect="1"/>
          </p:cNvPicPr>
          <p:nvPr/>
        </p:nvPicPr>
        <p:blipFill>
          <a:blip r:embed="rId2"/>
          <a:stretch>
            <a:fillRect/>
          </a:stretch>
        </p:blipFill>
        <p:spPr>
          <a:xfrm>
            <a:off x="7224186" y="5771970"/>
            <a:ext cx="4476750" cy="590550"/>
          </a:xfrm>
          <a:prstGeom prst="rect">
            <a:avLst/>
          </a:prstGeom>
        </p:spPr>
      </p:pic>
    </p:spTree>
    <p:extLst>
      <p:ext uri="{BB962C8B-B14F-4D97-AF65-F5344CB8AC3E}">
        <p14:creationId xmlns:p14="http://schemas.microsoft.com/office/powerpoint/2010/main" val="298342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F88E221-3DDD-3F77-0721-08D394F379E4}"/>
              </a:ext>
            </a:extLst>
          </p:cNvPr>
          <p:cNvCxnSpPr>
            <a:cxnSpLocks/>
          </p:cNvCxnSpPr>
          <p:nvPr/>
        </p:nvCxnSpPr>
        <p:spPr>
          <a:xfrm>
            <a:off x="3524250" y="675861"/>
            <a:ext cx="5143500" cy="0"/>
          </a:xfrm>
          <a:prstGeom prst="line">
            <a:avLst/>
          </a:prstGeom>
          <a:ln w="38100">
            <a:solidFill>
              <a:srgbClr val="F1C4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CB6A175-48F2-D5AE-9DFD-823C0408BA1F}"/>
              </a:ext>
            </a:extLst>
          </p:cNvPr>
          <p:cNvSpPr txBox="1"/>
          <p:nvPr/>
        </p:nvSpPr>
        <p:spPr>
          <a:xfrm>
            <a:off x="2443391" y="-57093"/>
            <a:ext cx="7325781" cy="923330"/>
          </a:xfrm>
          <a:prstGeom prst="rect">
            <a:avLst/>
          </a:prstGeom>
          <a:noFill/>
        </p:spPr>
        <p:txBody>
          <a:bodyPr wrap="square" lIns="91440" tIns="45720" rIns="91440" bIns="45720" rtlCol="0" anchor="ctr">
            <a:spAutoFit/>
          </a:bodyPr>
          <a:lstStyle/>
          <a:p>
            <a:pPr algn="ctr"/>
            <a:r>
              <a:rPr lang="en-US" sz="5400">
                <a:latin typeface="Aleo"/>
                <a:cs typeface="Calibri Light"/>
              </a:rPr>
              <a:t>Campus Odor Policies</a:t>
            </a:r>
            <a:endParaRPr lang="en-US" sz="5400">
              <a:effectLst>
                <a:outerShdw blurRad="38100" dist="38100" dir="2700000" algn="tl">
                  <a:srgbClr val="000000">
                    <a:alpha val="43137"/>
                  </a:srgbClr>
                </a:outerShdw>
              </a:effectLst>
              <a:latin typeface="Aleo"/>
              <a:cs typeface="Calibri Light"/>
            </a:endParaRPr>
          </a:p>
        </p:txBody>
      </p:sp>
      <p:sp>
        <p:nvSpPr>
          <p:cNvPr id="13" name="TextBox 12">
            <a:extLst>
              <a:ext uri="{FF2B5EF4-FFF2-40B4-BE49-F238E27FC236}">
                <a16:creationId xmlns:a16="http://schemas.microsoft.com/office/drawing/2014/main" id="{8B138B26-AA82-CAAD-A4A9-F925874B3EB6}"/>
              </a:ext>
            </a:extLst>
          </p:cNvPr>
          <p:cNvSpPr txBox="1"/>
          <p:nvPr/>
        </p:nvSpPr>
        <p:spPr>
          <a:xfrm>
            <a:off x="421764" y="1143734"/>
            <a:ext cx="3102486" cy="1015663"/>
          </a:xfrm>
          <a:prstGeom prst="rect">
            <a:avLst/>
          </a:prstGeom>
          <a:noFill/>
          <a:ln w="9525">
            <a:solidFill>
              <a:schemeClr val="tx1"/>
            </a:solidFill>
          </a:ln>
        </p:spPr>
        <p:txBody>
          <a:bodyPr wrap="square" lIns="91440" tIns="45720" rIns="91440" bIns="45720" rtlCol="0" anchor="t">
            <a:spAutoFit/>
          </a:bodyPr>
          <a:lstStyle/>
          <a:p>
            <a:r>
              <a:rPr lang="en-US">
                <a:latin typeface="Aleo"/>
              </a:rPr>
              <a:t>Online</a:t>
            </a:r>
            <a:r>
              <a:rPr lang="en-US" sz="1800" kern="1200">
                <a:latin typeface="Aleo"/>
              </a:rPr>
              <a:t> search identified</a:t>
            </a:r>
            <a:r>
              <a:rPr lang="en-US">
                <a:latin typeface="Aleo"/>
              </a:rPr>
              <a:t> </a:t>
            </a:r>
            <a:r>
              <a:rPr lang="en-US" sz="2400" b="1" kern="1200">
                <a:solidFill>
                  <a:srgbClr val="930907"/>
                </a:solidFill>
                <a:latin typeface="Aleo"/>
              </a:rPr>
              <a:t>42</a:t>
            </a:r>
            <a:r>
              <a:rPr lang="en-US" sz="1800" b="1" kern="1200">
                <a:solidFill>
                  <a:srgbClr val="C00000"/>
                </a:solidFill>
                <a:latin typeface="Aleo"/>
              </a:rPr>
              <a:t> </a:t>
            </a:r>
            <a:r>
              <a:rPr lang="en-US" sz="1800" kern="1200">
                <a:latin typeface="Aleo"/>
              </a:rPr>
              <a:t>schools and one state school system</a:t>
            </a:r>
            <a:r>
              <a:rPr lang="en-US">
                <a:latin typeface="Aleo"/>
              </a:rPr>
              <a:t> with </a:t>
            </a:r>
            <a:r>
              <a:rPr lang="en-US">
                <a:ea typeface="+mn-lt"/>
                <a:cs typeface="+mn-lt"/>
              </a:rPr>
              <a:t>odor polices</a:t>
            </a:r>
            <a:endParaRPr lang="en-US">
              <a:latin typeface="Aleo"/>
            </a:endParaRPr>
          </a:p>
        </p:txBody>
      </p:sp>
      <p:sp>
        <p:nvSpPr>
          <p:cNvPr id="14" name="TextBox 13">
            <a:extLst>
              <a:ext uri="{FF2B5EF4-FFF2-40B4-BE49-F238E27FC236}">
                <a16:creationId xmlns:a16="http://schemas.microsoft.com/office/drawing/2014/main" id="{B094D534-759A-2D30-23D1-28462CB331D3}"/>
              </a:ext>
            </a:extLst>
          </p:cNvPr>
          <p:cNvSpPr txBox="1"/>
          <p:nvPr/>
        </p:nvSpPr>
        <p:spPr>
          <a:xfrm>
            <a:off x="4666368" y="1125745"/>
            <a:ext cx="5615649" cy="2862322"/>
          </a:xfrm>
          <a:prstGeom prst="rect">
            <a:avLst/>
          </a:prstGeom>
          <a:noFill/>
          <a:ln>
            <a:solidFill>
              <a:schemeClr val="tx1"/>
            </a:solidFill>
          </a:ln>
        </p:spPr>
        <p:txBody>
          <a:bodyPr wrap="square" lIns="91440" tIns="45720" rIns="91440" bIns="45720" rtlCol="0" anchor="t">
            <a:spAutoFit/>
          </a:bodyPr>
          <a:lstStyle/>
          <a:p>
            <a:r>
              <a:rPr lang="en-US">
                <a:latin typeface="Aleo"/>
              </a:rPr>
              <a:t>Of those, </a:t>
            </a:r>
            <a:r>
              <a:rPr lang="en-US" sz="2400" b="1">
                <a:solidFill>
                  <a:srgbClr val="930907"/>
                </a:solidFill>
                <a:latin typeface="Aleo"/>
              </a:rPr>
              <a:t>23</a:t>
            </a:r>
            <a:r>
              <a:rPr lang="en-US">
                <a:latin typeface="Aleo"/>
              </a:rPr>
              <a:t> </a:t>
            </a:r>
            <a:r>
              <a:rPr lang="en-US" kern="1200">
                <a:latin typeface="Aleo"/>
              </a:rPr>
              <a:t>Schools and </a:t>
            </a:r>
            <a:r>
              <a:rPr lang="en-US" sz="2400" b="1" kern="1200">
                <a:solidFill>
                  <a:srgbClr val="930907"/>
                </a:solidFill>
                <a:latin typeface="Aleo"/>
              </a:rPr>
              <a:t>1</a:t>
            </a:r>
            <a:r>
              <a:rPr lang="en-US" kern="1200">
                <a:latin typeface="Aleo"/>
              </a:rPr>
              <a:t> state school system have </a:t>
            </a:r>
          </a:p>
          <a:p>
            <a:r>
              <a:rPr lang="en-US">
                <a:latin typeface="Aleo"/>
              </a:rPr>
              <a:t>cannabis-specific odor policies and</a:t>
            </a:r>
            <a:r>
              <a:rPr lang="en-US" kern="1200">
                <a:latin typeface="Aleo"/>
              </a:rPr>
              <a:t> </a:t>
            </a:r>
            <a:r>
              <a:rPr lang="en-US" sz="2400" b="1" kern="1200">
                <a:solidFill>
                  <a:srgbClr val="930907"/>
                </a:solidFill>
                <a:latin typeface="Aleo"/>
              </a:rPr>
              <a:t>2</a:t>
            </a:r>
            <a:r>
              <a:rPr lang="en-US" b="1" kern="1200">
                <a:solidFill>
                  <a:srgbClr val="930907"/>
                </a:solidFill>
                <a:latin typeface="Aleo"/>
              </a:rPr>
              <a:t> </a:t>
            </a:r>
            <a:r>
              <a:rPr lang="en-US" kern="1200">
                <a:latin typeface="Aleo"/>
              </a:rPr>
              <a:t>schools have policies that link odor to drugs</a:t>
            </a:r>
            <a:endParaRPr lang="en-US" sz="1600" kern="1200">
              <a:latin typeface="Aleo"/>
            </a:endParaRPr>
          </a:p>
          <a:p>
            <a:endParaRPr lang="en-US" sz="1600">
              <a:latin typeface="Garamond" panose="02020404030301010803" pitchFamily="18" charset="0"/>
            </a:endParaRPr>
          </a:p>
          <a:p>
            <a:endParaRPr lang="en-US" sz="1600" kern="1200">
              <a:solidFill>
                <a:schemeClr val="tx1"/>
              </a:solidFill>
              <a:latin typeface="Garamond" panose="02020404030301010803" pitchFamily="18" charset="0"/>
              <a:ea typeface="+mn-ea"/>
              <a:cs typeface="+mn-cs"/>
            </a:endParaRPr>
          </a:p>
          <a:p>
            <a:endParaRPr lang="en-US" sz="1600">
              <a:latin typeface="Garamond" panose="02020404030301010803" pitchFamily="18" charset="0"/>
            </a:endParaRPr>
          </a:p>
          <a:p>
            <a:endParaRPr lang="en-US" sz="1600" kern="1200">
              <a:solidFill>
                <a:schemeClr val="tx1"/>
              </a:solidFill>
              <a:latin typeface="Garamond" panose="02020404030301010803" pitchFamily="18" charset="0"/>
              <a:ea typeface="+mn-ea"/>
              <a:cs typeface="+mn-cs"/>
            </a:endParaRPr>
          </a:p>
          <a:p>
            <a:endParaRPr lang="en-US" sz="1600" kern="1200">
              <a:solidFill>
                <a:schemeClr val="tx1"/>
              </a:solidFill>
              <a:latin typeface="Garamond" panose="02020404030301010803" pitchFamily="18" charset="0"/>
              <a:ea typeface="+mn-ea"/>
              <a:cs typeface="+mn-cs"/>
            </a:endParaRPr>
          </a:p>
          <a:p>
            <a:endParaRPr lang="en-US" sz="1600" kern="1200">
              <a:solidFill>
                <a:schemeClr val="tx1"/>
              </a:solidFill>
              <a:latin typeface="Garamond" panose="02020404030301010803" pitchFamily="18" charset="0"/>
              <a:ea typeface="+mn-ea"/>
              <a:cs typeface="+mn-cs"/>
            </a:endParaRPr>
          </a:p>
          <a:p>
            <a:pPr lvl="1"/>
            <a:endParaRPr lang="en-US" kern="1200">
              <a:solidFill>
                <a:schemeClr val="tx1"/>
              </a:solidFill>
              <a:ea typeface="+mn-ea"/>
              <a:cs typeface="+mn-cs"/>
            </a:endParaRPr>
          </a:p>
        </p:txBody>
      </p:sp>
      <p:pic>
        <p:nvPicPr>
          <p:cNvPr id="32" name="Graphic 31" descr="Arrow: Rotate left with solid fill">
            <a:extLst>
              <a:ext uri="{FF2B5EF4-FFF2-40B4-BE49-F238E27FC236}">
                <a16:creationId xmlns:a16="http://schemas.microsoft.com/office/drawing/2014/main" id="{7C37D2FA-DF9C-BE75-FCD7-188687E651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3708703" y="1401308"/>
            <a:ext cx="771884" cy="771884"/>
          </a:xfrm>
          <a:prstGeom prst="rect">
            <a:avLst/>
          </a:prstGeom>
        </p:spPr>
      </p:pic>
      <p:cxnSp>
        <p:nvCxnSpPr>
          <p:cNvPr id="38" name="Straight Connector 37">
            <a:extLst>
              <a:ext uri="{FF2B5EF4-FFF2-40B4-BE49-F238E27FC236}">
                <a16:creationId xmlns:a16="http://schemas.microsoft.com/office/drawing/2014/main" id="{5A4B51FD-92F0-8A13-E3C7-483598CAA9A6}"/>
              </a:ext>
            </a:extLst>
          </p:cNvPr>
          <p:cNvCxnSpPr>
            <a:cxnSpLocks/>
          </p:cNvCxnSpPr>
          <p:nvPr/>
        </p:nvCxnSpPr>
        <p:spPr>
          <a:xfrm>
            <a:off x="596260" y="2998608"/>
            <a:ext cx="280680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4" name="Arrow: Down 93">
            <a:extLst>
              <a:ext uri="{FF2B5EF4-FFF2-40B4-BE49-F238E27FC236}">
                <a16:creationId xmlns:a16="http://schemas.microsoft.com/office/drawing/2014/main" id="{59FAA132-46AF-C3B8-2BAF-BD5441A24767}"/>
              </a:ext>
            </a:extLst>
          </p:cNvPr>
          <p:cNvSpPr/>
          <p:nvPr/>
        </p:nvSpPr>
        <p:spPr>
          <a:xfrm>
            <a:off x="7551472" y="4124574"/>
            <a:ext cx="425920" cy="451004"/>
          </a:xfrm>
          <a:prstGeom prst="downArrow">
            <a:avLst>
              <a:gd name="adj1" fmla="val 32593"/>
              <a:gd name="adj2" fmla="val 50000"/>
            </a:avLst>
          </a:prstGeom>
          <a:solidFill>
            <a:srgbClr val="F1C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8" name="Straight Connector 97">
            <a:extLst>
              <a:ext uri="{FF2B5EF4-FFF2-40B4-BE49-F238E27FC236}">
                <a16:creationId xmlns:a16="http://schemas.microsoft.com/office/drawing/2014/main" id="{7BFFDF34-AF7C-EF2D-812E-CBB48B07EFE0}"/>
              </a:ext>
            </a:extLst>
          </p:cNvPr>
          <p:cNvCxnSpPr>
            <a:cxnSpLocks/>
          </p:cNvCxnSpPr>
          <p:nvPr/>
        </p:nvCxnSpPr>
        <p:spPr>
          <a:xfrm flipV="1">
            <a:off x="11234333" y="1743898"/>
            <a:ext cx="0" cy="304239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99630743-245E-917B-9103-EDE5D9FED5F3}"/>
              </a:ext>
            </a:extLst>
          </p:cNvPr>
          <p:cNvSpPr txBox="1"/>
          <p:nvPr/>
        </p:nvSpPr>
        <p:spPr>
          <a:xfrm>
            <a:off x="590720" y="3170556"/>
            <a:ext cx="2818760" cy="369332"/>
          </a:xfrm>
          <a:prstGeom prst="rect">
            <a:avLst/>
          </a:prstGeom>
          <a:noFill/>
        </p:spPr>
        <p:txBody>
          <a:bodyPr wrap="square" lIns="91440" tIns="45720" rIns="91440" bIns="45720" rtlCol="0" anchor="t">
            <a:spAutoFit/>
          </a:bodyPr>
          <a:lstStyle/>
          <a:p>
            <a:pPr algn="ctr"/>
            <a:r>
              <a:rPr lang="en-US">
                <a:solidFill>
                  <a:srgbClr val="000000"/>
                </a:solidFill>
                <a:latin typeface="Aleo"/>
              </a:rPr>
              <a:t>Most policies found in</a:t>
            </a:r>
            <a:r>
              <a:rPr lang="en-US" sz="1600" b="1">
                <a:solidFill>
                  <a:srgbClr val="000000"/>
                </a:solidFill>
                <a:latin typeface="Aleo Light"/>
              </a:rPr>
              <a:t>:</a:t>
            </a:r>
          </a:p>
        </p:txBody>
      </p:sp>
      <p:cxnSp>
        <p:nvCxnSpPr>
          <p:cNvPr id="100" name="Straight Connector 99">
            <a:extLst>
              <a:ext uri="{FF2B5EF4-FFF2-40B4-BE49-F238E27FC236}">
                <a16:creationId xmlns:a16="http://schemas.microsoft.com/office/drawing/2014/main" id="{30B16D5C-B2E8-7792-CEA8-5BD9B30F938D}"/>
              </a:ext>
            </a:extLst>
          </p:cNvPr>
          <p:cNvCxnSpPr>
            <a:cxnSpLocks/>
          </p:cNvCxnSpPr>
          <p:nvPr/>
        </p:nvCxnSpPr>
        <p:spPr>
          <a:xfrm>
            <a:off x="721348" y="6452533"/>
            <a:ext cx="268171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2DE62A97-7E62-A00F-E7CD-3D67B8BAA57F}"/>
              </a:ext>
            </a:extLst>
          </p:cNvPr>
          <p:cNvSpPr txBox="1"/>
          <p:nvPr/>
        </p:nvSpPr>
        <p:spPr>
          <a:xfrm>
            <a:off x="591807" y="4708121"/>
            <a:ext cx="2004962" cy="553998"/>
          </a:xfrm>
          <a:prstGeom prst="rect">
            <a:avLst/>
          </a:prstGeom>
          <a:noFill/>
        </p:spPr>
        <p:txBody>
          <a:bodyPr wrap="square" lIns="91440" tIns="45720" rIns="91440" bIns="45720" rtlCol="0" anchor="t">
            <a:spAutoFit/>
          </a:bodyPr>
          <a:lstStyle/>
          <a:p>
            <a:pPr algn="ctr"/>
            <a:r>
              <a:rPr lang="en-US" sz="1500">
                <a:latin typeface="Aleo"/>
              </a:rPr>
              <a:t>Student Code of</a:t>
            </a:r>
            <a:r>
              <a:rPr lang="en-US" sz="1500">
                <a:solidFill>
                  <a:srgbClr val="76232F"/>
                </a:solidFill>
                <a:latin typeface="Aleo"/>
              </a:rPr>
              <a:t> </a:t>
            </a:r>
            <a:r>
              <a:rPr lang="en-US" sz="1500">
                <a:latin typeface="Aleo"/>
              </a:rPr>
              <a:t>Conduct</a:t>
            </a:r>
          </a:p>
        </p:txBody>
      </p:sp>
      <p:sp>
        <p:nvSpPr>
          <p:cNvPr id="105" name="TextBox 104">
            <a:extLst>
              <a:ext uri="{FF2B5EF4-FFF2-40B4-BE49-F238E27FC236}">
                <a16:creationId xmlns:a16="http://schemas.microsoft.com/office/drawing/2014/main" id="{4823033C-47B4-66FD-B039-796766B0FEB7}"/>
              </a:ext>
            </a:extLst>
          </p:cNvPr>
          <p:cNvSpPr txBox="1"/>
          <p:nvPr/>
        </p:nvSpPr>
        <p:spPr>
          <a:xfrm>
            <a:off x="2514713" y="4597388"/>
            <a:ext cx="890117" cy="507831"/>
          </a:xfrm>
          <a:prstGeom prst="rect">
            <a:avLst/>
          </a:prstGeom>
          <a:noFill/>
        </p:spPr>
        <p:txBody>
          <a:bodyPr wrap="square" rtlCol="0">
            <a:spAutoFit/>
          </a:bodyPr>
          <a:lstStyle/>
          <a:p>
            <a:pPr algn="ctr"/>
            <a:r>
              <a:rPr lang="en-US" sz="2700" b="1">
                <a:solidFill>
                  <a:srgbClr val="76232F"/>
                </a:solidFill>
                <a:latin typeface="Aleo" panose="00000500000000000000" pitchFamily="2" charset="0"/>
              </a:rPr>
              <a:t>6</a:t>
            </a:r>
          </a:p>
        </p:txBody>
      </p:sp>
      <p:sp>
        <p:nvSpPr>
          <p:cNvPr id="108" name="TextBox 107">
            <a:extLst>
              <a:ext uri="{FF2B5EF4-FFF2-40B4-BE49-F238E27FC236}">
                <a16:creationId xmlns:a16="http://schemas.microsoft.com/office/drawing/2014/main" id="{1196CC6D-E9C1-431D-6270-61C29F54F1AA}"/>
              </a:ext>
            </a:extLst>
          </p:cNvPr>
          <p:cNvSpPr txBox="1"/>
          <p:nvPr/>
        </p:nvSpPr>
        <p:spPr>
          <a:xfrm>
            <a:off x="508850" y="3823323"/>
            <a:ext cx="2063979" cy="553998"/>
          </a:xfrm>
          <a:prstGeom prst="rect">
            <a:avLst/>
          </a:prstGeom>
          <a:noFill/>
        </p:spPr>
        <p:txBody>
          <a:bodyPr wrap="square" lIns="91440" tIns="45720" rIns="91440" bIns="45720" rtlCol="0" anchor="t">
            <a:spAutoFit/>
          </a:bodyPr>
          <a:lstStyle/>
          <a:p>
            <a:pPr algn="ctr"/>
            <a:r>
              <a:rPr lang="en-US" sz="1500">
                <a:latin typeface="Aleo"/>
              </a:rPr>
              <a:t>Housing/Residence Halls Policy</a:t>
            </a:r>
          </a:p>
        </p:txBody>
      </p:sp>
      <p:sp>
        <p:nvSpPr>
          <p:cNvPr id="109" name="TextBox 108">
            <a:extLst>
              <a:ext uri="{FF2B5EF4-FFF2-40B4-BE49-F238E27FC236}">
                <a16:creationId xmlns:a16="http://schemas.microsoft.com/office/drawing/2014/main" id="{FC6520EC-900F-398A-065F-93673464C373}"/>
              </a:ext>
            </a:extLst>
          </p:cNvPr>
          <p:cNvSpPr txBox="1"/>
          <p:nvPr/>
        </p:nvSpPr>
        <p:spPr>
          <a:xfrm>
            <a:off x="2569142" y="3737378"/>
            <a:ext cx="890117" cy="507831"/>
          </a:xfrm>
          <a:prstGeom prst="rect">
            <a:avLst/>
          </a:prstGeom>
          <a:noFill/>
        </p:spPr>
        <p:txBody>
          <a:bodyPr wrap="square" rtlCol="0">
            <a:spAutoFit/>
          </a:bodyPr>
          <a:lstStyle/>
          <a:p>
            <a:pPr algn="ctr"/>
            <a:r>
              <a:rPr lang="en-US" sz="2700" b="1">
                <a:solidFill>
                  <a:srgbClr val="76232F"/>
                </a:solidFill>
                <a:latin typeface="Aleo" panose="00000500000000000000" pitchFamily="2" charset="0"/>
              </a:rPr>
              <a:t>12</a:t>
            </a:r>
          </a:p>
        </p:txBody>
      </p:sp>
      <p:sp>
        <p:nvSpPr>
          <p:cNvPr id="112" name="TextBox 111">
            <a:extLst>
              <a:ext uri="{FF2B5EF4-FFF2-40B4-BE49-F238E27FC236}">
                <a16:creationId xmlns:a16="http://schemas.microsoft.com/office/drawing/2014/main" id="{146F6567-2AD3-3A2E-8A7C-3101FC653A71}"/>
              </a:ext>
            </a:extLst>
          </p:cNvPr>
          <p:cNvSpPr txBox="1"/>
          <p:nvPr/>
        </p:nvSpPr>
        <p:spPr>
          <a:xfrm>
            <a:off x="367335" y="5447937"/>
            <a:ext cx="2475894" cy="954107"/>
          </a:xfrm>
          <a:prstGeom prst="rect">
            <a:avLst/>
          </a:prstGeom>
          <a:noFill/>
        </p:spPr>
        <p:txBody>
          <a:bodyPr wrap="square" lIns="91440" tIns="45720" rIns="91440" bIns="45720" rtlCol="0" anchor="t">
            <a:spAutoFit/>
          </a:bodyPr>
          <a:lstStyle/>
          <a:p>
            <a:pPr algn="ctr"/>
            <a:r>
              <a:rPr lang="en-US" sz="1400">
                <a:latin typeface="Aleo"/>
              </a:rPr>
              <a:t>Student Rights/Community Standards, Student Life/Handbook, Disciplinary Policy</a:t>
            </a:r>
          </a:p>
        </p:txBody>
      </p:sp>
      <p:sp>
        <p:nvSpPr>
          <p:cNvPr id="113" name="TextBox 112">
            <a:extLst>
              <a:ext uri="{FF2B5EF4-FFF2-40B4-BE49-F238E27FC236}">
                <a16:creationId xmlns:a16="http://schemas.microsoft.com/office/drawing/2014/main" id="{A4191FCF-9A76-373F-B989-61E95F94D415}"/>
              </a:ext>
            </a:extLst>
          </p:cNvPr>
          <p:cNvSpPr txBox="1"/>
          <p:nvPr/>
        </p:nvSpPr>
        <p:spPr>
          <a:xfrm>
            <a:off x="2566386" y="5455286"/>
            <a:ext cx="890117" cy="507831"/>
          </a:xfrm>
          <a:prstGeom prst="rect">
            <a:avLst/>
          </a:prstGeom>
          <a:noFill/>
        </p:spPr>
        <p:txBody>
          <a:bodyPr wrap="square" rtlCol="0">
            <a:spAutoFit/>
          </a:bodyPr>
          <a:lstStyle/>
          <a:p>
            <a:pPr algn="ctr"/>
            <a:r>
              <a:rPr lang="en-US" sz="2700" b="1">
                <a:solidFill>
                  <a:srgbClr val="76232F"/>
                </a:solidFill>
                <a:latin typeface="Aleo" panose="00000500000000000000" pitchFamily="2" charset="0"/>
              </a:rPr>
              <a:t>7</a:t>
            </a:r>
          </a:p>
        </p:txBody>
      </p:sp>
      <p:cxnSp>
        <p:nvCxnSpPr>
          <p:cNvPr id="121" name="Straight Connector 120">
            <a:extLst>
              <a:ext uri="{FF2B5EF4-FFF2-40B4-BE49-F238E27FC236}">
                <a16:creationId xmlns:a16="http://schemas.microsoft.com/office/drawing/2014/main" id="{A3348FC6-7FB5-940D-DAAA-B8F2041F8DF2}"/>
              </a:ext>
            </a:extLst>
          </p:cNvPr>
          <p:cNvCxnSpPr>
            <a:cxnSpLocks/>
          </p:cNvCxnSpPr>
          <p:nvPr/>
        </p:nvCxnSpPr>
        <p:spPr>
          <a:xfrm>
            <a:off x="421763" y="3175686"/>
            <a:ext cx="1" cy="327684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8705271-4157-3A31-3A82-17E9C0D962E4}"/>
              </a:ext>
            </a:extLst>
          </p:cNvPr>
          <p:cNvSpPr/>
          <p:nvPr/>
        </p:nvSpPr>
        <p:spPr>
          <a:xfrm>
            <a:off x="0" y="0"/>
            <a:ext cx="12191999" cy="6858000"/>
          </a:xfrm>
          <a:prstGeom prst="rect">
            <a:avLst/>
          </a:prstGeom>
          <a:noFill/>
          <a:ln w="63500">
            <a:solidFill>
              <a:srgbClr val="F1C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descr="Shape&#10;&#10;Description automatically generated with medium confidence">
            <a:extLst>
              <a:ext uri="{FF2B5EF4-FFF2-40B4-BE49-F238E27FC236}">
                <a16:creationId xmlns:a16="http://schemas.microsoft.com/office/drawing/2014/main" id="{E7B6C2F8-E143-4536-B8B0-12074454DB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11170" y="6243182"/>
            <a:ext cx="2288873" cy="405386"/>
          </a:xfrm>
          <a:prstGeom prst="rect">
            <a:avLst/>
          </a:prstGeom>
        </p:spPr>
      </p:pic>
      <p:pic>
        <p:nvPicPr>
          <p:cNvPr id="10" name="Graphic 9" descr="Smoking outline">
            <a:extLst>
              <a:ext uri="{FF2B5EF4-FFF2-40B4-BE49-F238E27FC236}">
                <a16:creationId xmlns:a16="http://schemas.microsoft.com/office/drawing/2014/main" id="{11ED9501-6E5F-86DA-63BB-1B0D61446F7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37873" y="14062"/>
            <a:ext cx="914400" cy="914400"/>
          </a:xfrm>
          <a:prstGeom prst="rect">
            <a:avLst/>
          </a:prstGeom>
        </p:spPr>
      </p:pic>
      <p:pic>
        <p:nvPicPr>
          <p:cNvPr id="16" name="Graphic 15" descr="Nose outline">
            <a:extLst>
              <a:ext uri="{FF2B5EF4-FFF2-40B4-BE49-F238E27FC236}">
                <a16:creationId xmlns:a16="http://schemas.microsoft.com/office/drawing/2014/main" id="{E01C7F47-3C8D-C32A-92F0-7D993ED4869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779808" y="4995722"/>
            <a:ext cx="914400" cy="914400"/>
          </a:xfrm>
          <a:prstGeom prst="rect">
            <a:avLst/>
          </a:prstGeom>
        </p:spPr>
      </p:pic>
      <p:pic>
        <p:nvPicPr>
          <p:cNvPr id="19" name="Picture 18">
            <a:extLst>
              <a:ext uri="{FF2B5EF4-FFF2-40B4-BE49-F238E27FC236}">
                <a16:creationId xmlns:a16="http://schemas.microsoft.com/office/drawing/2014/main" id="{3C831578-704C-49D6-9157-7F5A8D7C6171}"/>
              </a:ext>
            </a:extLst>
          </p:cNvPr>
          <p:cNvPicPr>
            <a:picLocks noChangeAspect="1"/>
          </p:cNvPicPr>
          <p:nvPr/>
        </p:nvPicPr>
        <p:blipFill>
          <a:blip r:embed="rId10"/>
          <a:stretch>
            <a:fillRect/>
          </a:stretch>
        </p:blipFill>
        <p:spPr>
          <a:xfrm>
            <a:off x="10275904" y="-261503"/>
            <a:ext cx="1652157" cy="2138085"/>
          </a:xfrm>
          <a:prstGeom prst="rect">
            <a:avLst/>
          </a:prstGeom>
        </p:spPr>
      </p:pic>
      <p:sp>
        <p:nvSpPr>
          <p:cNvPr id="23" name="Oval 22">
            <a:extLst>
              <a:ext uri="{FF2B5EF4-FFF2-40B4-BE49-F238E27FC236}">
                <a16:creationId xmlns:a16="http://schemas.microsoft.com/office/drawing/2014/main" id="{E859C652-3BF0-A6CA-4BDE-DBF831ADD3B9}"/>
              </a:ext>
            </a:extLst>
          </p:cNvPr>
          <p:cNvSpPr/>
          <p:nvPr/>
        </p:nvSpPr>
        <p:spPr>
          <a:xfrm>
            <a:off x="4862191" y="2356102"/>
            <a:ext cx="1457319" cy="1423559"/>
          </a:xfrm>
          <a:prstGeom prst="ellips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11</a:t>
            </a:r>
            <a:r>
              <a:rPr lang="en-US" sz="1400"/>
              <a:t> public institutions</a:t>
            </a:r>
          </a:p>
        </p:txBody>
      </p:sp>
      <p:sp>
        <p:nvSpPr>
          <p:cNvPr id="27" name="Oval 26">
            <a:extLst>
              <a:ext uri="{FF2B5EF4-FFF2-40B4-BE49-F238E27FC236}">
                <a16:creationId xmlns:a16="http://schemas.microsoft.com/office/drawing/2014/main" id="{F8388E3B-F697-DE34-266E-140217725BFA}"/>
              </a:ext>
            </a:extLst>
          </p:cNvPr>
          <p:cNvSpPr/>
          <p:nvPr/>
        </p:nvSpPr>
        <p:spPr>
          <a:xfrm>
            <a:off x="6646833" y="2392876"/>
            <a:ext cx="1457319" cy="1423559"/>
          </a:xfrm>
          <a:prstGeom prst="ellipse">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14</a:t>
            </a:r>
            <a:r>
              <a:rPr lang="en-US" sz="1400"/>
              <a:t> private institutions</a:t>
            </a:r>
          </a:p>
        </p:txBody>
      </p:sp>
      <p:sp>
        <p:nvSpPr>
          <p:cNvPr id="28" name="Oval 27">
            <a:extLst>
              <a:ext uri="{FF2B5EF4-FFF2-40B4-BE49-F238E27FC236}">
                <a16:creationId xmlns:a16="http://schemas.microsoft.com/office/drawing/2014/main" id="{4A1EA211-694E-0D3D-5C71-F85ECFB4A837}"/>
              </a:ext>
            </a:extLst>
          </p:cNvPr>
          <p:cNvSpPr/>
          <p:nvPr/>
        </p:nvSpPr>
        <p:spPr>
          <a:xfrm>
            <a:off x="8464425" y="2351795"/>
            <a:ext cx="1457319" cy="1423559"/>
          </a:xfrm>
          <a:prstGeom prst="ellipse">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t>1</a:t>
            </a:r>
            <a:r>
              <a:rPr lang="en-US" sz="1400"/>
              <a:t> Public         school system (64 campuses)</a:t>
            </a:r>
          </a:p>
        </p:txBody>
      </p:sp>
      <p:sp>
        <p:nvSpPr>
          <p:cNvPr id="31" name="TextBox 30">
            <a:extLst>
              <a:ext uri="{FF2B5EF4-FFF2-40B4-BE49-F238E27FC236}">
                <a16:creationId xmlns:a16="http://schemas.microsoft.com/office/drawing/2014/main" id="{3E3AEC4C-801D-3FB5-035F-43729750B584}"/>
              </a:ext>
            </a:extLst>
          </p:cNvPr>
          <p:cNvSpPr txBox="1"/>
          <p:nvPr/>
        </p:nvSpPr>
        <p:spPr>
          <a:xfrm>
            <a:off x="4720903" y="4409731"/>
            <a:ext cx="2758497" cy="1661993"/>
          </a:xfrm>
          <a:prstGeom prst="rect">
            <a:avLst/>
          </a:prstGeom>
          <a:noFill/>
          <a:ln w="6350">
            <a:solidFill>
              <a:schemeClr val="tx1"/>
            </a:solidFill>
          </a:ln>
        </p:spPr>
        <p:txBody>
          <a:bodyPr wrap="square" lIns="91440" tIns="45720" rIns="91440" bIns="45720" rtlCol="0" anchor="t">
            <a:spAutoFit/>
          </a:bodyPr>
          <a:lstStyle/>
          <a:p>
            <a:r>
              <a:rPr lang="en-US" sz="2400" b="1">
                <a:solidFill>
                  <a:srgbClr val="930907"/>
                </a:solidFill>
              </a:rPr>
              <a:t>18</a:t>
            </a:r>
            <a:r>
              <a:rPr lang="en-US"/>
              <a:t> </a:t>
            </a:r>
            <a:r>
              <a:rPr lang="en-US">
                <a:latin typeface="Calibri"/>
                <a:ea typeface="Calibri"/>
                <a:cs typeface="Calibri"/>
              </a:rPr>
              <a:t>s</a:t>
            </a:r>
            <a:r>
              <a:rPr lang="en-US">
                <a:latin typeface="Aleo"/>
              </a:rPr>
              <a:t>chools </a:t>
            </a:r>
            <a:r>
              <a:rPr lang="en-US" i="0" u="none" strike="noStrike">
                <a:effectLst/>
                <a:latin typeface="Aleo"/>
              </a:rPr>
              <a:t>and state school system in states where cannabis is legal</a:t>
            </a:r>
          </a:p>
          <a:p>
            <a:pPr marL="285750" indent="-285750">
              <a:buFont typeface="Wingdings" pitchFamily="2" charset="77"/>
              <a:buChar char="Ø"/>
            </a:pPr>
            <a:r>
              <a:rPr lang="en-US" sz="1400" i="0" u="none" strike="noStrike">
                <a:effectLst/>
                <a:latin typeface="Aleo"/>
              </a:rPr>
              <a:t>CA, DC, IL, MA, MD, MI, MN, MT, NJ, NY, OH, OR, and WA</a:t>
            </a:r>
            <a:r>
              <a:rPr lang="en-US" sz="1400">
                <a:latin typeface="Aleo"/>
              </a:rPr>
              <a:t> </a:t>
            </a:r>
            <a:endParaRPr lang="en-US" sz="1400">
              <a:latin typeface="Aleo" pitchFamily="2" charset="77"/>
            </a:endParaRPr>
          </a:p>
        </p:txBody>
      </p:sp>
      <p:pic>
        <p:nvPicPr>
          <p:cNvPr id="37" name="Graphic 36" descr="Arrow: Rotate left with solid fill">
            <a:extLst>
              <a:ext uri="{FF2B5EF4-FFF2-40B4-BE49-F238E27FC236}">
                <a16:creationId xmlns:a16="http://schemas.microsoft.com/office/drawing/2014/main" id="{66BBB9D1-2E87-55FD-A66D-784224B366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flipH="1" flipV="1">
            <a:off x="3646510" y="4606050"/>
            <a:ext cx="821820" cy="890117"/>
          </a:xfrm>
          <a:prstGeom prst="rect">
            <a:avLst/>
          </a:prstGeom>
        </p:spPr>
      </p:pic>
      <p:cxnSp>
        <p:nvCxnSpPr>
          <p:cNvPr id="50" name="Straight Connector 49">
            <a:extLst>
              <a:ext uri="{FF2B5EF4-FFF2-40B4-BE49-F238E27FC236}">
                <a16:creationId xmlns:a16="http://schemas.microsoft.com/office/drawing/2014/main" id="{0FEE85B1-8C74-1B83-093F-12ADF5BB1C43}"/>
              </a:ext>
            </a:extLst>
          </p:cNvPr>
          <p:cNvCxnSpPr>
            <a:cxnSpLocks/>
          </p:cNvCxnSpPr>
          <p:nvPr/>
        </p:nvCxnSpPr>
        <p:spPr>
          <a:xfrm flipH="1" flipV="1">
            <a:off x="3555466" y="3151008"/>
            <a:ext cx="43215" cy="317790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3B5494BA-4D53-6967-5F94-5BA8854179A7}"/>
              </a:ext>
            </a:extLst>
          </p:cNvPr>
          <p:cNvSpPr txBox="1"/>
          <p:nvPr/>
        </p:nvSpPr>
        <p:spPr>
          <a:xfrm>
            <a:off x="8123322" y="4427282"/>
            <a:ext cx="2393230" cy="1446550"/>
          </a:xfrm>
          <a:prstGeom prst="rect">
            <a:avLst/>
          </a:prstGeom>
          <a:noFill/>
          <a:ln w="6350">
            <a:solidFill>
              <a:schemeClr val="tx1"/>
            </a:solidFill>
          </a:ln>
        </p:spPr>
        <p:txBody>
          <a:bodyPr wrap="square" lIns="91440" tIns="45720" rIns="91440" bIns="45720" rtlCol="0" anchor="t">
            <a:spAutoFit/>
          </a:bodyPr>
          <a:lstStyle/>
          <a:p>
            <a:r>
              <a:rPr lang="en-US" sz="2800" b="1" i="0" u="none" strike="noStrike">
                <a:solidFill>
                  <a:srgbClr val="930907"/>
                </a:solidFill>
                <a:effectLst/>
              </a:rPr>
              <a:t>7 </a:t>
            </a:r>
            <a:r>
              <a:rPr lang="en-US" i="0" u="none" strike="noStrike">
                <a:effectLst/>
                <a:latin typeface="Aleo"/>
              </a:rPr>
              <a:t>in states where cannabis is illegal</a:t>
            </a:r>
          </a:p>
          <a:p>
            <a:pPr marL="285750" indent="-285750">
              <a:buFont typeface="Wingdings" pitchFamily="2" charset="77"/>
              <a:buChar char="Ø"/>
            </a:pPr>
            <a:r>
              <a:rPr lang="en-US" sz="1400" i="0" u="none" strike="noStrike">
                <a:effectLst/>
                <a:latin typeface="Aleo"/>
              </a:rPr>
              <a:t>FL, PA, WI, and VA has legalized but not yet available for sale</a:t>
            </a:r>
          </a:p>
        </p:txBody>
      </p:sp>
    </p:spTree>
    <p:extLst>
      <p:ext uri="{BB962C8B-B14F-4D97-AF65-F5344CB8AC3E}">
        <p14:creationId xmlns:p14="http://schemas.microsoft.com/office/powerpoint/2010/main" val="2164666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D396B13-A10E-4A7C-A096-8CAE0B98BD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Triangle 21">
            <a:extLst>
              <a:ext uri="{FF2B5EF4-FFF2-40B4-BE49-F238E27FC236}">
                <a16:creationId xmlns:a16="http://schemas.microsoft.com/office/drawing/2014/main" id="{52B7117A-6A3D-4C1E-8D25-852D81E78C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74" y="625059"/>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F33521-15FC-7706-2118-3EC07F652215}"/>
              </a:ext>
            </a:extLst>
          </p:cNvPr>
          <p:cNvSpPr>
            <a:spLocks noGrp="1"/>
          </p:cNvSpPr>
          <p:nvPr>
            <p:ph type="title"/>
          </p:nvPr>
        </p:nvSpPr>
        <p:spPr>
          <a:xfrm>
            <a:off x="745836" y="829346"/>
            <a:ext cx="3684707" cy="5427478"/>
          </a:xfrm>
        </p:spPr>
        <p:txBody>
          <a:bodyPr vert="horz" lIns="91440" tIns="45720" rIns="91440" bIns="45720" rtlCol="0" anchor="ctr">
            <a:normAutofit/>
          </a:bodyPr>
          <a:lstStyle/>
          <a:p>
            <a:pPr algn="r">
              <a:lnSpc>
                <a:spcPct val="100000"/>
              </a:lnSpc>
              <a:spcBef>
                <a:spcPts val="100"/>
              </a:spcBef>
            </a:pPr>
            <a:r>
              <a:rPr lang="en-US" sz="5400" dirty="0">
                <a:latin typeface="Aleo"/>
                <a:cs typeface="Calibri"/>
              </a:rPr>
              <a:t>Defining Noxious Odor</a:t>
            </a:r>
            <a:endParaRPr lang="en-US" sz="5400" dirty="0">
              <a:cs typeface="Calibri Light" panose="020F0302020204030204"/>
            </a:endParaRPr>
          </a:p>
        </p:txBody>
      </p:sp>
      <p:sp>
        <p:nvSpPr>
          <p:cNvPr id="15" name="TextBox 14">
            <a:extLst>
              <a:ext uri="{FF2B5EF4-FFF2-40B4-BE49-F238E27FC236}">
                <a16:creationId xmlns:a16="http://schemas.microsoft.com/office/drawing/2014/main" id="{18F631FB-94B7-B7B4-376D-64D571A359B7}"/>
              </a:ext>
            </a:extLst>
          </p:cNvPr>
          <p:cNvSpPr txBox="1"/>
          <p:nvPr/>
        </p:nvSpPr>
        <p:spPr>
          <a:xfrm>
            <a:off x="5225059" y="2773095"/>
            <a:ext cx="5953397" cy="3123932"/>
          </a:xfrm>
          <a:prstGeom prst="rect">
            <a:avLst/>
          </a:prstGeom>
          <a:solidFill>
            <a:schemeClr val="bg2"/>
          </a:solidFill>
        </p:spPr>
        <p:txBody>
          <a:bodyPr wrap="square" lIns="91440" tIns="45720" rIns="91440" bIns="45720" rtlCol="0" anchor="t">
            <a:spAutoFit/>
          </a:bodyPr>
          <a:lstStyle/>
          <a:p>
            <a:pPr marL="285750" indent="-285750">
              <a:spcAft>
                <a:spcPts val="600"/>
              </a:spcAft>
              <a:buFont typeface="Wingdings" pitchFamily="2" charset="77"/>
              <a:buChar char="Ø"/>
            </a:pPr>
            <a:r>
              <a:rPr lang="en-US" sz="2400" b="0" i="1" u="none" strike="noStrike">
                <a:solidFill>
                  <a:srgbClr val="000000"/>
                </a:solidFill>
                <a:effectLst/>
                <a:latin typeface="Calibri Light"/>
                <a:cs typeface="Calibri Light"/>
              </a:rPr>
              <a:t>A </a:t>
            </a:r>
            <a:r>
              <a:rPr lang="en-US" sz="2400" b="1" i="1" u="none" strike="noStrike">
                <a:solidFill>
                  <a:srgbClr val="000000"/>
                </a:solidFill>
                <a:effectLst/>
                <a:latin typeface="Calibri Light"/>
                <a:cs typeface="Calibri Light"/>
              </a:rPr>
              <a:t>noxious odor</a:t>
            </a:r>
            <a:r>
              <a:rPr lang="en-US" sz="2400" b="0" i="1" u="none" strike="noStrike">
                <a:solidFill>
                  <a:srgbClr val="000000"/>
                </a:solidFill>
                <a:effectLst/>
                <a:latin typeface="Calibri Light"/>
                <a:cs typeface="Calibri Light"/>
              </a:rPr>
              <a:t> is ANY fragrance or aroma that has such intensity that it can become apparent and disruptive to those around. This may become noxious when the smell emanates too strongly. (i.e., cigarette, </a:t>
            </a:r>
            <a:r>
              <a:rPr lang="en-US" sz="2400" b="1" i="1" u="none" strike="noStrike">
                <a:solidFill>
                  <a:srgbClr val="000000"/>
                </a:solidFill>
                <a:effectLst/>
                <a:latin typeface="Calibri Light"/>
                <a:cs typeface="Calibri Light"/>
              </a:rPr>
              <a:t>marijuana</a:t>
            </a:r>
            <a:r>
              <a:rPr lang="en-US" sz="2400" b="0" i="1" u="none" strike="noStrike">
                <a:solidFill>
                  <a:srgbClr val="000000"/>
                </a:solidFill>
                <a:effectLst/>
                <a:latin typeface="Calibri Light"/>
                <a:cs typeface="Calibri Light"/>
              </a:rPr>
              <a:t>, cigar or pipe, perfume, air fresher or large amounts of dirty laundry)</a:t>
            </a:r>
          </a:p>
          <a:p>
            <a:pPr>
              <a:spcAft>
                <a:spcPts val="600"/>
              </a:spcAft>
            </a:pPr>
            <a:r>
              <a:rPr lang="en-US" sz="2400">
                <a:solidFill>
                  <a:srgbClr val="000000"/>
                </a:solidFill>
                <a:latin typeface="Calibri Light"/>
                <a:cs typeface="Calibri Light"/>
              </a:rPr>
              <a:t>	               </a:t>
            </a:r>
            <a:r>
              <a:rPr lang="en-US" sz="2000">
                <a:solidFill>
                  <a:srgbClr val="000000"/>
                </a:solidFill>
                <a:latin typeface="Calibri Light"/>
                <a:cs typeface="Calibri Light"/>
              </a:rPr>
              <a:t>Bowie State University</a:t>
            </a:r>
            <a:endParaRPr lang="en-US" sz="2000" u="none" strike="noStrike">
              <a:effectLst/>
              <a:latin typeface="Calibri Light"/>
              <a:ea typeface="Calibri Light"/>
              <a:cs typeface="Calibri Light"/>
            </a:endParaRPr>
          </a:p>
        </p:txBody>
      </p:sp>
      <p:sp>
        <p:nvSpPr>
          <p:cNvPr id="3" name="TextBox 2">
            <a:extLst>
              <a:ext uri="{FF2B5EF4-FFF2-40B4-BE49-F238E27FC236}">
                <a16:creationId xmlns:a16="http://schemas.microsoft.com/office/drawing/2014/main" id="{7CAD3AE4-7A5F-6973-3C36-AC5AC94B2192}"/>
              </a:ext>
            </a:extLst>
          </p:cNvPr>
          <p:cNvSpPr txBox="1"/>
          <p:nvPr/>
        </p:nvSpPr>
        <p:spPr>
          <a:xfrm>
            <a:off x="5226424" y="1112340"/>
            <a:ext cx="5955432" cy="1200329"/>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400" i="1">
                <a:latin typeface="Calibri Light"/>
                <a:ea typeface="Calibri Light"/>
                <a:cs typeface="Arial"/>
              </a:rPr>
              <a:t>A </a:t>
            </a:r>
            <a:r>
              <a:rPr lang="en-US" sz="2400" b="1" i="1">
                <a:latin typeface="Calibri Light"/>
                <a:ea typeface="Calibri Light"/>
                <a:cs typeface="Arial"/>
              </a:rPr>
              <a:t>noxious odor</a:t>
            </a:r>
            <a:r>
              <a:rPr lang="en-US" sz="2400" i="1">
                <a:latin typeface="Calibri Light"/>
                <a:ea typeface="Calibri Light"/>
                <a:cs typeface="Arial"/>
              </a:rPr>
              <a:t> is any aroma of such intensity that it becomes apparent to others. </a:t>
            </a:r>
            <a:r>
              <a:rPr lang="en-US" sz="2400">
                <a:latin typeface="Calibri Light"/>
                <a:ea typeface="Calibri Light"/>
                <a:cs typeface="Arial"/>
              </a:rPr>
              <a:t>   </a:t>
            </a:r>
            <a:r>
              <a:rPr lang="en-US" sz="2000">
                <a:latin typeface="Calibri Light"/>
                <a:ea typeface="+mn-lt"/>
                <a:cs typeface="+mn-lt"/>
              </a:rPr>
              <a:t>     Binghamton University</a:t>
            </a:r>
            <a:r>
              <a:rPr lang="en-US" sz="2400">
                <a:latin typeface="Calibri Light"/>
                <a:ea typeface="Calibri Light"/>
                <a:cs typeface="Arial"/>
              </a:rPr>
              <a:t>   </a:t>
            </a:r>
            <a:endParaRPr lang="en-US">
              <a:latin typeface="Calibri Light"/>
              <a:ea typeface="Calibri Light"/>
              <a:cs typeface="Calibri Light"/>
            </a:endParaRPr>
          </a:p>
        </p:txBody>
      </p:sp>
    </p:spTree>
    <p:extLst>
      <p:ext uri="{BB962C8B-B14F-4D97-AF65-F5344CB8AC3E}">
        <p14:creationId xmlns:p14="http://schemas.microsoft.com/office/powerpoint/2010/main" val="4085353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D6E348-CE05-8303-CCD7-2F57F7252FF3}"/>
              </a:ext>
            </a:extLst>
          </p:cNvPr>
          <p:cNvSpPr>
            <a:spLocks noGrp="1"/>
          </p:cNvSpPr>
          <p:nvPr>
            <p:ph type="title"/>
          </p:nvPr>
        </p:nvSpPr>
        <p:spPr>
          <a:xfrm>
            <a:off x="1285240" y="1050595"/>
            <a:ext cx="8074815" cy="1618489"/>
          </a:xfrm>
        </p:spPr>
        <p:txBody>
          <a:bodyPr anchor="ctr">
            <a:normAutofit/>
          </a:bodyPr>
          <a:lstStyle/>
          <a:p>
            <a:r>
              <a:rPr lang="en-US" sz="5400">
                <a:latin typeface="Aleo"/>
                <a:ea typeface="Calibri"/>
                <a:cs typeface="Calibri"/>
              </a:rPr>
              <a:t>Other Odor Examples</a:t>
            </a:r>
            <a:endParaRPr lang="en-US" sz="5400">
              <a:latin typeface="Aleo"/>
            </a:endParaRPr>
          </a:p>
        </p:txBody>
      </p:sp>
      <p:sp>
        <p:nvSpPr>
          <p:cNvPr id="3" name="Content Placeholder 2">
            <a:extLst>
              <a:ext uri="{FF2B5EF4-FFF2-40B4-BE49-F238E27FC236}">
                <a16:creationId xmlns:a16="http://schemas.microsoft.com/office/drawing/2014/main" id="{609E8319-1230-C8F3-7610-E6B7DC56266E}"/>
              </a:ext>
            </a:extLst>
          </p:cNvPr>
          <p:cNvSpPr>
            <a:spLocks noGrp="1"/>
          </p:cNvSpPr>
          <p:nvPr>
            <p:ph idx="1"/>
          </p:nvPr>
        </p:nvSpPr>
        <p:spPr>
          <a:xfrm>
            <a:off x="1285240" y="2664669"/>
            <a:ext cx="8074815" cy="3105195"/>
          </a:xfrm>
          <a:solidFill>
            <a:schemeClr val="bg2"/>
          </a:solidFill>
        </p:spPr>
        <p:txBody>
          <a:bodyPr vert="horz" lIns="91440" tIns="45720" rIns="91440" bIns="45720" rtlCol="0" anchor="t">
            <a:noAutofit/>
          </a:bodyPr>
          <a:lstStyle/>
          <a:p>
            <a:pPr marL="0" indent="0">
              <a:buNone/>
            </a:pPr>
            <a:r>
              <a:rPr lang="en-US" sz="2400" b="1">
                <a:latin typeface="Garamond"/>
                <a:ea typeface="Calibri"/>
                <a:cs typeface="Calibri"/>
              </a:rPr>
              <a:t>Odor</a:t>
            </a:r>
            <a:r>
              <a:rPr lang="en-US" sz="2400">
                <a:latin typeface="Garamond"/>
                <a:ea typeface="Calibri"/>
                <a:cs typeface="Calibri"/>
              </a:rPr>
              <a:t>: Any aroma of such intensity that it becomes apparent to others is prohibited.    </a:t>
            </a:r>
            <a:r>
              <a:rPr lang="en-US" sz="1400" i="1">
                <a:latin typeface="Garamond"/>
                <a:ea typeface="Calibri"/>
                <a:cs typeface="Calibri"/>
              </a:rPr>
              <a:t>Concordia University</a:t>
            </a:r>
            <a:endParaRPr lang="en-US" sz="1400" i="1">
              <a:ea typeface="Calibri"/>
              <a:cs typeface="Calibri"/>
            </a:endParaRPr>
          </a:p>
          <a:p>
            <a:pPr marL="0" indent="0">
              <a:buNone/>
            </a:pPr>
            <a:endParaRPr lang="en-US" sz="2400">
              <a:latin typeface="Garamond"/>
              <a:ea typeface="Calibri"/>
              <a:cs typeface="Calibri"/>
            </a:endParaRPr>
          </a:p>
          <a:p>
            <a:pPr marL="0" indent="0">
              <a:buNone/>
            </a:pPr>
            <a:r>
              <a:rPr lang="en-US" sz="2400">
                <a:latin typeface="Garamond"/>
                <a:ea typeface="Calibri"/>
                <a:cs typeface="Calibri"/>
              </a:rPr>
              <a:t>Violations of the University Drug policy include, but are not limited to, the following:</a:t>
            </a:r>
            <a:endParaRPr lang="en-US" sz="2400">
              <a:ea typeface="Calibri"/>
              <a:cs typeface="Calibri"/>
            </a:endParaRPr>
          </a:p>
          <a:p>
            <a:pPr marL="0" indent="0">
              <a:buNone/>
            </a:pPr>
            <a:r>
              <a:rPr lang="en-US" sz="2400">
                <a:latin typeface="Garamond"/>
                <a:ea typeface="Calibri"/>
                <a:cs typeface="Calibri"/>
              </a:rPr>
              <a:t>..</a:t>
            </a:r>
            <a:r>
              <a:rPr lang="en-US" sz="2400" b="1">
                <a:latin typeface="Garamond"/>
                <a:ea typeface="Calibri"/>
                <a:cs typeface="Calibri"/>
              </a:rPr>
              <a:t>.Suspicious</a:t>
            </a:r>
            <a:r>
              <a:rPr lang="en-US" sz="2400">
                <a:latin typeface="Garamond"/>
                <a:ea typeface="Calibri"/>
                <a:cs typeface="Calibri"/>
              </a:rPr>
              <a:t> </a:t>
            </a:r>
            <a:r>
              <a:rPr lang="en-US" sz="2400" b="1">
                <a:latin typeface="Garamond"/>
                <a:ea typeface="Calibri"/>
                <a:cs typeface="Calibri"/>
              </a:rPr>
              <a:t>odor</a:t>
            </a:r>
            <a:r>
              <a:rPr lang="en-US" sz="2400">
                <a:latin typeface="Garamond"/>
                <a:ea typeface="Calibri"/>
                <a:cs typeface="Calibri"/>
              </a:rPr>
              <a:t> accompanied by visual confirmation of materials often associated with drug use.    </a:t>
            </a:r>
            <a:r>
              <a:rPr lang="en-US" sz="1400" i="1">
                <a:latin typeface="Garamond"/>
                <a:ea typeface="Calibri"/>
                <a:cs typeface="Calibri"/>
              </a:rPr>
              <a:t>Drexel University</a:t>
            </a:r>
          </a:p>
        </p:txBody>
      </p:sp>
    </p:spTree>
    <p:extLst>
      <p:ext uri="{BB962C8B-B14F-4D97-AF65-F5344CB8AC3E}">
        <p14:creationId xmlns:p14="http://schemas.microsoft.com/office/powerpoint/2010/main" val="281567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FA7979-4EE1-84C1-9D80-5EE1118CE61D}"/>
              </a:ext>
            </a:extLst>
          </p:cNvPr>
          <p:cNvSpPr>
            <a:spLocks noGrp="1"/>
          </p:cNvSpPr>
          <p:nvPr>
            <p:ph type="title"/>
          </p:nvPr>
        </p:nvSpPr>
        <p:spPr>
          <a:xfrm>
            <a:off x="1285240" y="1050595"/>
            <a:ext cx="8074815" cy="1618489"/>
          </a:xfrm>
        </p:spPr>
        <p:txBody>
          <a:bodyPr vert="horz" lIns="91440" tIns="45720" rIns="91440" bIns="45720" rtlCol="0" anchor="ctr">
            <a:normAutofit fontScale="90000"/>
          </a:bodyPr>
          <a:lstStyle/>
          <a:p>
            <a:r>
              <a:rPr lang="en-US" sz="6100" kern="1200">
                <a:latin typeface="Aleo"/>
                <a:cs typeface="Calibri"/>
              </a:rPr>
              <a:t>Defining Cannabis Odor</a:t>
            </a:r>
          </a:p>
        </p:txBody>
      </p:sp>
      <p:sp>
        <p:nvSpPr>
          <p:cNvPr id="3" name="TextBox 2">
            <a:extLst>
              <a:ext uri="{FF2B5EF4-FFF2-40B4-BE49-F238E27FC236}">
                <a16:creationId xmlns:a16="http://schemas.microsoft.com/office/drawing/2014/main" id="{DAED8638-0BBB-3829-86F0-EC5B6C737C42}"/>
              </a:ext>
            </a:extLst>
          </p:cNvPr>
          <p:cNvSpPr txBox="1"/>
          <p:nvPr/>
        </p:nvSpPr>
        <p:spPr>
          <a:xfrm>
            <a:off x="1285240" y="2503305"/>
            <a:ext cx="9311944" cy="3266559"/>
          </a:xfrm>
          <a:prstGeom prst="rect">
            <a:avLst/>
          </a:prstGeom>
          <a:solidFill>
            <a:schemeClr val="bg2"/>
          </a:solidFill>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r>
              <a:rPr lang="en-US" sz="2000" b="1" i="1" baseline="0" dirty="0">
                <a:solidFill>
                  <a:srgbClr val="FF0000"/>
                </a:solidFill>
                <a:latin typeface="Calibri Light"/>
                <a:ea typeface="Calibri Light"/>
                <a:cs typeface="Calibri Light"/>
              </a:rPr>
              <a:t>Odor of Cannabis</a:t>
            </a:r>
            <a:r>
              <a:rPr lang="en-US" sz="2000" i="1" baseline="0" dirty="0">
                <a:latin typeface="Calibri Light"/>
                <a:ea typeface="Calibri Light"/>
                <a:cs typeface="Calibri Light"/>
              </a:rPr>
              <a:t>: For the purposes of this directive, “</a:t>
            </a:r>
            <a:r>
              <a:rPr lang="en-US" sz="2000" i="1" baseline="0" dirty="0">
                <a:solidFill>
                  <a:srgbClr val="FF0000"/>
                </a:solidFill>
                <a:latin typeface="Calibri Light"/>
                <a:ea typeface="Calibri Light"/>
                <a:cs typeface="Calibri Light"/>
              </a:rPr>
              <a:t>odor of cannabis</a:t>
            </a:r>
            <a:r>
              <a:rPr lang="en-US" sz="2000" i="1" baseline="0" dirty="0">
                <a:latin typeface="Calibri Light"/>
                <a:ea typeface="Calibri Light"/>
                <a:cs typeface="Calibri Light"/>
              </a:rPr>
              <a:t>” refers to any odor/smell of cannabis detectable to a CSO by use of their normal perceptual faculties. “Odor of cannabis” may come from any of the following (and from substances not listed), including but not limited to:</a:t>
            </a:r>
            <a:r>
              <a:rPr lang="en-US" sz="2000" baseline="0" dirty="0">
                <a:latin typeface="Calibri Light"/>
                <a:ea typeface="Calibri Light"/>
                <a:cs typeface="Calibri Light"/>
              </a:rPr>
              <a:t> </a:t>
            </a:r>
            <a:r>
              <a:rPr lang="en-US" sz="2000" dirty="0">
                <a:latin typeface="Calibri Light"/>
                <a:ea typeface="Calibri Light"/>
                <a:cs typeface="Calibri Light"/>
              </a:rPr>
              <a:t>​</a:t>
            </a:r>
            <a:endParaRPr lang="en-US" dirty="0">
              <a:latin typeface="Calibri Light"/>
              <a:cs typeface="Calibri Light"/>
            </a:endParaRPr>
          </a:p>
          <a:p>
            <a:pPr marL="742950" lvl="1" indent="-228600">
              <a:lnSpc>
                <a:spcPct val="90000"/>
              </a:lnSpc>
              <a:spcAft>
                <a:spcPts val="600"/>
              </a:spcAft>
              <a:buFont typeface="Arial" panose="020B0604020202020204" pitchFamily="34" charset="0"/>
              <a:buChar char="•"/>
            </a:pPr>
            <a:r>
              <a:rPr lang="en-US" sz="2000" i="1" baseline="0" dirty="0">
                <a:latin typeface="Calibri Light"/>
                <a:ea typeface="Calibri Light"/>
                <a:cs typeface="Calibri Light"/>
              </a:rPr>
              <a:t>Cannabis smoke from burned cannabis in a bong, pipe, joint, etc.</a:t>
            </a:r>
            <a:r>
              <a:rPr lang="en-US" sz="2000" baseline="0" dirty="0">
                <a:latin typeface="Calibri Light"/>
                <a:ea typeface="Calibri Light"/>
                <a:cs typeface="Calibri Light"/>
              </a:rPr>
              <a:t> </a:t>
            </a:r>
            <a:r>
              <a:rPr lang="en-US" sz="2000" dirty="0">
                <a:latin typeface="Calibri Light"/>
                <a:ea typeface="Calibri Light"/>
                <a:cs typeface="Calibri Light"/>
              </a:rPr>
              <a:t>​</a:t>
            </a:r>
          </a:p>
          <a:p>
            <a:pPr marL="742950" lvl="1" indent="-228600">
              <a:lnSpc>
                <a:spcPct val="90000"/>
              </a:lnSpc>
              <a:spcAft>
                <a:spcPts val="600"/>
              </a:spcAft>
              <a:buFont typeface="Arial" panose="020B0604020202020204" pitchFamily="34" charset="0"/>
              <a:buChar char="•"/>
            </a:pPr>
            <a:r>
              <a:rPr lang="en-US" sz="2000" i="1" baseline="0" dirty="0">
                <a:latin typeface="Calibri Light"/>
                <a:ea typeface="Calibri Light"/>
                <a:cs typeface="Calibri Light"/>
              </a:rPr>
              <a:t>Cannabis vapor from a vaporizer, vaping device, </a:t>
            </a:r>
            <a:r>
              <a:rPr lang="en-US" sz="2000" i="1" baseline="0" dirty="0" err="1">
                <a:latin typeface="Calibri Light"/>
                <a:ea typeface="Calibri Light"/>
                <a:cs typeface="Calibri Light"/>
              </a:rPr>
              <a:t>etc</a:t>
            </a:r>
            <a:r>
              <a:rPr lang="en-US" sz="2000" baseline="0" dirty="0">
                <a:latin typeface="Calibri Light"/>
                <a:ea typeface="Calibri Light"/>
                <a:cs typeface="Calibri Light"/>
              </a:rPr>
              <a:t> </a:t>
            </a:r>
            <a:r>
              <a:rPr lang="en-US" sz="2000" dirty="0">
                <a:latin typeface="Calibri Light"/>
                <a:ea typeface="Calibri Light"/>
                <a:cs typeface="Calibri Light"/>
              </a:rPr>
              <a:t>​</a:t>
            </a:r>
          </a:p>
          <a:p>
            <a:pPr marL="742950" lvl="1" indent="-228600">
              <a:lnSpc>
                <a:spcPct val="90000"/>
              </a:lnSpc>
              <a:spcAft>
                <a:spcPts val="600"/>
              </a:spcAft>
              <a:buFont typeface="Arial" panose="020B0604020202020204" pitchFamily="34" charset="0"/>
              <a:buChar char="•"/>
            </a:pPr>
            <a:r>
              <a:rPr lang="en-US" sz="2000" i="1" baseline="0" dirty="0">
                <a:latin typeface="Calibri Light"/>
                <a:ea typeface="Calibri Light"/>
                <a:cs typeface="Calibri Light"/>
              </a:rPr>
              <a:t>Cannabis tinctures, oils, lotions, or other preparations, </a:t>
            </a:r>
            <a:r>
              <a:rPr lang="en-US" sz="2000" i="1" baseline="0" dirty="0" err="1">
                <a:latin typeface="Calibri Light"/>
                <a:ea typeface="Calibri Light"/>
                <a:cs typeface="Calibri Light"/>
              </a:rPr>
              <a:t>etc</a:t>
            </a:r>
            <a:r>
              <a:rPr lang="en-US" sz="2000" baseline="0" dirty="0">
                <a:latin typeface="Calibri Light"/>
                <a:ea typeface="Calibri Light"/>
                <a:cs typeface="Calibri Light"/>
              </a:rPr>
              <a:t> </a:t>
            </a:r>
            <a:r>
              <a:rPr lang="en-US" sz="2000" dirty="0">
                <a:latin typeface="Calibri Light"/>
                <a:ea typeface="Calibri Light"/>
                <a:cs typeface="Calibri Light"/>
              </a:rPr>
              <a:t>​</a:t>
            </a:r>
          </a:p>
          <a:p>
            <a:pPr marL="742950" lvl="1" indent="-228600">
              <a:lnSpc>
                <a:spcPct val="90000"/>
              </a:lnSpc>
              <a:spcAft>
                <a:spcPts val="600"/>
              </a:spcAft>
              <a:buFont typeface="Arial" panose="020B0604020202020204" pitchFamily="34" charset="0"/>
              <a:buChar char="•"/>
            </a:pPr>
            <a:r>
              <a:rPr lang="en-US" sz="2000" i="1" baseline="0" dirty="0">
                <a:latin typeface="Calibri Light"/>
                <a:ea typeface="Calibri Light"/>
                <a:cs typeface="Calibri Light"/>
              </a:rPr>
              <a:t>Cannabis edibles</a:t>
            </a:r>
            <a:r>
              <a:rPr lang="en-US" sz="2000" baseline="0" dirty="0">
                <a:latin typeface="Calibri Light"/>
                <a:ea typeface="Calibri Light"/>
                <a:cs typeface="Calibri Light"/>
              </a:rPr>
              <a:t> </a:t>
            </a:r>
            <a:r>
              <a:rPr lang="en-US" sz="2000" dirty="0">
                <a:latin typeface="Calibri Light"/>
                <a:ea typeface="Calibri Light"/>
                <a:cs typeface="Calibri Light"/>
              </a:rPr>
              <a:t>​</a:t>
            </a:r>
          </a:p>
          <a:p>
            <a:pPr marL="742950" lvl="1" indent="-228600">
              <a:lnSpc>
                <a:spcPct val="90000"/>
              </a:lnSpc>
              <a:spcAft>
                <a:spcPts val="600"/>
              </a:spcAft>
              <a:buFont typeface="Arial" panose="020B0604020202020204" pitchFamily="34" charset="0"/>
              <a:buChar char="•"/>
            </a:pPr>
            <a:r>
              <a:rPr lang="en-US" sz="2000" i="1" baseline="0" dirty="0">
                <a:latin typeface="Calibri Light"/>
                <a:ea typeface="Calibri Light"/>
                <a:cs typeface="Calibri Light"/>
              </a:rPr>
              <a:t>Containers or packaging with cannabis residue</a:t>
            </a:r>
            <a:r>
              <a:rPr lang="en-US" sz="2000" baseline="0" dirty="0">
                <a:latin typeface="Calibri Light"/>
                <a:ea typeface="Calibri Light"/>
                <a:cs typeface="Calibri Light"/>
              </a:rPr>
              <a:t>        </a:t>
            </a:r>
            <a:r>
              <a:rPr lang="en-US" sz="1700" baseline="0" dirty="0">
                <a:latin typeface="Calibri Light"/>
                <a:cs typeface="Calibri Light"/>
              </a:rPr>
              <a:t>                 </a:t>
            </a:r>
            <a:r>
              <a:rPr lang="en-US" sz="1400" baseline="0" dirty="0">
                <a:latin typeface="Calibri Light"/>
                <a:cs typeface="Calibri Light"/>
              </a:rPr>
              <a:t>  </a:t>
            </a:r>
            <a:r>
              <a:rPr lang="en-US" sz="2000" baseline="0" dirty="0">
                <a:latin typeface="Calibri Light"/>
                <a:cs typeface="Calibri Light"/>
              </a:rPr>
              <a:t>Reed College </a:t>
            </a:r>
            <a:endParaRPr lang="en-US" sz="2000" dirty="0">
              <a:latin typeface="Calibri Light"/>
              <a:ea typeface="Calibri"/>
              <a:cs typeface="Calibri Light"/>
            </a:endParaRPr>
          </a:p>
        </p:txBody>
      </p:sp>
    </p:spTree>
    <p:extLst>
      <p:ext uri="{BB962C8B-B14F-4D97-AF65-F5344CB8AC3E}">
        <p14:creationId xmlns:p14="http://schemas.microsoft.com/office/powerpoint/2010/main" val="912554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08547-C70A-6703-2F64-BC21D3F5CA4E}"/>
              </a:ext>
            </a:extLst>
          </p:cNvPr>
          <p:cNvSpPr>
            <a:spLocks noGrp="1"/>
          </p:cNvSpPr>
          <p:nvPr>
            <p:ph type="title"/>
          </p:nvPr>
        </p:nvSpPr>
        <p:spPr>
          <a:xfrm>
            <a:off x="1075767" y="1188637"/>
            <a:ext cx="3195498" cy="4480726"/>
          </a:xfrm>
        </p:spPr>
        <p:txBody>
          <a:bodyPr vert="horz" lIns="91440" tIns="45720" rIns="91440" bIns="45720" rtlCol="0" anchor="ctr">
            <a:noAutofit/>
          </a:bodyPr>
          <a:lstStyle/>
          <a:p>
            <a:pPr algn="r"/>
            <a:r>
              <a:rPr lang="en-US" dirty="0">
                <a:latin typeface="Aleo"/>
                <a:ea typeface="+mj-lt"/>
                <a:cs typeface="+mj-lt"/>
              </a:rPr>
              <a:t>Policy: Prohibition</a:t>
            </a:r>
            <a:br>
              <a:rPr lang="en-US" dirty="0">
                <a:latin typeface="Aleo"/>
                <a:ea typeface="+mj-lt"/>
                <a:cs typeface="+mj-lt"/>
              </a:rPr>
            </a:br>
            <a:r>
              <a:rPr lang="en-US" dirty="0">
                <a:latin typeface="Aleo"/>
                <a:ea typeface="+mj-lt"/>
                <a:cs typeface="+mj-lt"/>
              </a:rPr>
              <a:t>of Noxious       Odors</a:t>
            </a:r>
            <a:endParaRPr lang="en-US" dirty="0">
              <a:latin typeface="Aleo"/>
            </a:endParaRPr>
          </a:p>
        </p:txBody>
      </p:sp>
      <p:cxnSp>
        <p:nvCxnSpPr>
          <p:cNvPr id="9" name="Straight Connector 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C6F9222-FC8C-E6D2-B768-E80D4145FF83}"/>
              </a:ext>
            </a:extLst>
          </p:cNvPr>
          <p:cNvSpPr>
            <a:spLocks noGrp="1"/>
          </p:cNvSpPr>
          <p:nvPr>
            <p:ph idx="1"/>
          </p:nvPr>
        </p:nvSpPr>
        <p:spPr>
          <a:xfrm>
            <a:off x="5121148" y="618646"/>
            <a:ext cx="6129312" cy="5786607"/>
          </a:xfrm>
        </p:spPr>
        <p:txBody>
          <a:bodyPr vert="horz" lIns="91440" tIns="45720" rIns="91440" bIns="45720" rtlCol="0" anchor="ctr">
            <a:noAutofit/>
          </a:bodyPr>
          <a:lstStyle/>
          <a:p>
            <a:pPr marL="0" indent="0">
              <a:spcBef>
                <a:spcPts val="0"/>
              </a:spcBef>
              <a:buNone/>
            </a:pPr>
            <a:r>
              <a:rPr lang="en-US" sz="2000" i="1" dirty="0">
                <a:latin typeface="Calibri Light"/>
                <a:cs typeface="Arial"/>
              </a:rPr>
              <a:t>When a </a:t>
            </a:r>
            <a:r>
              <a:rPr lang="en-US" sz="2000" b="1" i="1" dirty="0">
                <a:latin typeface="Calibri Light"/>
                <a:cs typeface="Arial"/>
              </a:rPr>
              <a:t>noxious odor</a:t>
            </a:r>
            <a:r>
              <a:rPr lang="en-US" sz="2000" i="1" dirty="0">
                <a:latin typeface="Calibri Light"/>
                <a:cs typeface="Arial"/>
              </a:rPr>
              <a:t> can be localized to a particular room, flat, suite or apartment, the resident(s) </a:t>
            </a:r>
            <a:r>
              <a:rPr lang="en-US" sz="2000" i="1" dirty="0">
                <a:solidFill>
                  <a:srgbClr val="FF0000"/>
                </a:solidFill>
                <a:latin typeface="Calibri Light"/>
                <a:cs typeface="Arial"/>
              </a:rPr>
              <a:t>must correct the matter as directed by Residential Life staff</a:t>
            </a:r>
            <a:r>
              <a:rPr lang="en-US" sz="2000" i="1" dirty="0">
                <a:latin typeface="Calibri Light"/>
                <a:ea typeface="+mn-lt"/>
                <a:cs typeface="Arial"/>
              </a:rPr>
              <a:t>.</a:t>
            </a:r>
            <a:r>
              <a:rPr lang="en-US" sz="2000" dirty="0">
                <a:latin typeface="Calibri Light"/>
                <a:ea typeface="+mn-lt"/>
                <a:cs typeface="+mn-lt"/>
              </a:rPr>
              <a:t>                                                                 </a:t>
            </a:r>
            <a:r>
              <a:rPr lang="en-US" sz="1400" dirty="0">
                <a:latin typeface="Calibri Light"/>
                <a:ea typeface="+mn-lt"/>
                <a:cs typeface="+mn-lt"/>
              </a:rPr>
              <a:t>Binghamton University</a:t>
            </a:r>
            <a:r>
              <a:rPr lang="en-US" sz="2000" i="1" dirty="0">
                <a:latin typeface="Calibri Light"/>
                <a:ea typeface="+mn-lt"/>
                <a:cs typeface="+mn-lt"/>
              </a:rPr>
              <a:t> </a:t>
            </a:r>
            <a:endParaRPr lang="en-US" sz="2000" dirty="0">
              <a:latin typeface="Calibri Light"/>
              <a:ea typeface="+mn-lt"/>
              <a:cs typeface="+mn-lt"/>
            </a:endParaRPr>
          </a:p>
          <a:p>
            <a:pPr marL="0" indent="0">
              <a:spcBef>
                <a:spcPts val="0"/>
              </a:spcBef>
              <a:buNone/>
            </a:pPr>
            <a:endParaRPr lang="en-US" sz="2000" i="1" dirty="0">
              <a:latin typeface="Calibri Light"/>
              <a:ea typeface="Calibri"/>
              <a:cs typeface="Calibri"/>
            </a:endParaRPr>
          </a:p>
          <a:p>
            <a:pPr marL="0" indent="0">
              <a:spcBef>
                <a:spcPts val="0"/>
              </a:spcBef>
              <a:buNone/>
            </a:pPr>
            <a:endParaRPr lang="en-US" sz="2000" i="1" dirty="0">
              <a:latin typeface="Calibri Light"/>
              <a:ea typeface="+mn-lt"/>
              <a:cs typeface="+mn-lt"/>
            </a:endParaRPr>
          </a:p>
          <a:p>
            <a:pPr marL="0" indent="0">
              <a:spcBef>
                <a:spcPts val="0"/>
              </a:spcBef>
              <a:buNone/>
            </a:pPr>
            <a:r>
              <a:rPr lang="en-US" sz="2000" i="1" dirty="0">
                <a:latin typeface="Calibri Light"/>
                <a:ea typeface="+mn-lt"/>
                <a:cs typeface="+mn-lt"/>
              </a:rPr>
              <a:t>When a </a:t>
            </a:r>
            <a:r>
              <a:rPr lang="en-US" sz="2000" b="1" i="1" dirty="0">
                <a:latin typeface="Calibri Light"/>
                <a:ea typeface="+mn-lt"/>
                <a:cs typeface="+mn-lt"/>
              </a:rPr>
              <a:t>noxious odor</a:t>
            </a:r>
            <a:r>
              <a:rPr lang="en-US" sz="2000" i="1" dirty="0">
                <a:latin typeface="Calibri Light"/>
                <a:ea typeface="+mn-lt"/>
                <a:cs typeface="+mn-lt"/>
              </a:rPr>
              <a:t> can be localized to a unit and/or bedroom, the student(s) and/or guests of that unit or bedroom </a:t>
            </a:r>
            <a:r>
              <a:rPr lang="en-US" sz="2000" i="1" dirty="0">
                <a:solidFill>
                  <a:srgbClr val="FF0000"/>
                </a:solidFill>
                <a:latin typeface="Calibri Light"/>
                <a:ea typeface="+mn-lt"/>
                <a:cs typeface="+mn-lt"/>
              </a:rPr>
              <a:t>may be required to meet with the Student Living or their designee</a:t>
            </a:r>
            <a:r>
              <a:rPr lang="en-US" sz="2000" i="1" dirty="0">
                <a:latin typeface="Calibri Light"/>
                <a:ea typeface="+mn-lt"/>
                <a:cs typeface="+mn-lt"/>
              </a:rPr>
              <a:t>. </a:t>
            </a:r>
            <a:r>
              <a:rPr lang="en-US" sz="2000" dirty="0">
                <a:latin typeface="Calibri Light"/>
                <a:ea typeface="+mn-lt"/>
                <a:cs typeface="+mn-lt"/>
              </a:rPr>
              <a:t>            </a:t>
            </a:r>
            <a:r>
              <a:rPr lang="en-US" sz="1400" dirty="0">
                <a:latin typeface="Calibri Light"/>
                <a:ea typeface="+mn-lt"/>
                <a:cs typeface="+mn-lt"/>
              </a:rPr>
              <a:t>Florida Polytechnic University</a:t>
            </a:r>
          </a:p>
          <a:p>
            <a:pPr marL="0" indent="0">
              <a:spcBef>
                <a:spcPts val="0"/>
              </a:spcBef>
              <a:buNone/>
            </a:pPr>
            <a:endParaRPr lang="en-US" sz="2000" i="1" dirty="0">
              <a:latin typeface="Calibri Light"/>
              <a:ea typeface="+mn-lt"/>
              <a:cs typeface="+mn-lt"/>
            </a:endParaRPr>
          </a:p>
          <a:p>
            <a:pPr marL="0" indent="0">
              <a:spcBef>
                <a:spcPts val="0"/>
              </a:spcBef>
              <a:buNone/>
            </a:pPr>
            <a:endParaRPr lang="en-US" sz="2000" i="1" dirty="0">
              <a:latin typeface="Calibri Light"/>
              <a:ea typeface="+mn-lt"/>
              <a:cs typeface="+mn-lt"/>
            </a:endParaRPr>
          </a:p>
          <a:p>
            <a:pPr marL="0" indent="0">
              <a:spcBef>
                <a:spcPts val="0"/>
              </a:spcBef>
              <a:buNone/>
            </a:pPr>
            <a:r>
              <a:rPr lang="en-US" sz="2000" i="1" dirty="0">
                <a:latin typeface="Calibri Light"/>
                <a:ea typeface="+mn-lt"/>
                <a:cs typeface="+mn-lt"/>
              </a:rPr>
              <a:t>When the source of the </a:t>
            </a:r>
            <a:r>
              <a:rPr lang="en-US" sz="2000" b="1" i="1" dirty="0">
                <a:latin typeface="Calibri Light"/>
                <a:ea typeface="+mn-lt"/>
                <a:cs typeface="+mn-lt"/>
              </a:rPr>
              <a:t>noxious odor</a:t>
            </a:r>
            <a:r>
              <a:rPr lang="en-US" sz="2000" i="1" dirty="0">
                <a:latin typeface="Calibri Light"/>
                <a:ea typeface="+mn-lt"/>
                <a:cs typeface="+mn-lt"/>
              </a:rPr>
              <a:t> can be traced to a particular room or the odor is emanating from a person and/or her/his clothing, the occupant(s) of that room or person from whom the odor is emanating </a:t>
            </a:r>
            <a:r>
              <a:rPr lang="en-US" sz="2000" i="1" dirty="0">
                <a:solidFill>
                  <a:srgbClr val="FF0000"/>
                </a:solidFill>
                <a:latin typeface="Calibri Light"/>
                <a:ea typeface="+mn-lt"/>
                <a:cs typeface="+mn-lt"/>
              </a:rPr>
              <a:t>may be subject to fines and/or charges through the Student Conduct process. </a:t>
            </a:r>
            <a:r>
              <a:rPr lang="en-US" sz="2000" dirty="0">
                <a:latin typeface="Calibri Light"/>
                <a:ea typeface="+mn-lt"/>
                <a:cs typeface="+mn-lt"/>
              </a:rPr>
              <a:t>                                           </a:t>
            </a:r>
            <a:r>
              <a:rPr lang="en-US" sz="1400" dirty="0">
                <a:latin typeface="Calibri Light"/>
                <a:ea typeface="+mn-lt"/>
                <a:cs typeface="+mn-lt"/>
              </a:rPr>
              <a:t>Georgetown University</a:t>
            </a:r>
            <a:endParaRPr lang="en-US" sz="1400" dirty="0">
              <a:latin typeface="Calibri Light"/>
              <a:ea typeface="Calibri"/>
              <a:cs typeface="Calibri"/>
            </a:endParaRPr>
          </a:p>
        </p:txBody>
      </p:sp>
    </p:spTree>
    <p:extLst>
      <p:ext uri="{BB962C8B-B14F-4D97-AF65-F5344CB8AC3E}">
        <p14:creationId xmlns:p14="http://schemas.microsoft.com/office/powerpoint/2010/main" val="425158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526E4B-E261-BE7F-45F4-00707EB22BAF}"/>
              </a:ext>
            </a:extLst>
          </p:cNvPr>
          <p:cNvSpPr>
            <a:spLocks noGrp="1"/>
          </p:cNvSpPr>
          <p:nvPr>
            <p:ph type="title"/>
          </p:nvPr>
        </p:nvSpPr>
        <p:spPr>
          <a:xfrm>
            <a:off x="1285240" y="904291"/>
            <a:ext cx="10025535" cy="1203961"/>
          </a:xfrm>
        </p:spPr>
        <p:txBody>
          <a:bodyPr vert="horz" lIns="91440" tIns="45720" rIns="91440" bIns="45720" rtlCol="0" anchor="ctr">
            <a:normAutofit fontScale="90000"/>
          </a:bodyPr>
          <a:lstStyle/>
          <a:p>
            <a:r>
              <a:rPr lang="en-US" sz="5000" kern="1200">
                <a:latin typeface="Aleo"/>
                <a:cs typeface="Calibri"/>
              </a:rPr>
              <a:t>Policy: Prohibition of Cannabis Odors</a:t>
            </a:r>
          </a:p>
        </p:txBody>
      </p:sp>
      <p:sp>
        <p:nvSpPr>
          <p:cNvPr id="5" name="TextBox 4">
            <a:extLst>
              <a:ext uri="{FF2B5EF4-FFF2-40B4-BE49-F238E27FC236}">
                <a16:creationId xmlns:a16="http://schemas.microsoft.com/office/drawing/2014/main" id="{141D24A9-8BE9-B03E-85CB-1AE0DB41BDCD}"/>
              </a:ext>
            </a:extLst>
          </p:cNvPr>
          <p:cNvSpPr txBox="1"/>
          <p:nvPr/>
        </p:nvSpPr>
        <p:spPr>
          <a:xfrm>
            <a:off x="1138936" y="2098459"/>
            <a:ext cx="9788866" cy="4006685"/>
          </a:xfrm>
          <a:prstGeom prst="rect">
            <a:avLst/>
          </a:prstGeom>
          <a:solidFill>
            <a:schemeClr val="bg2"/>
          </a:solidFill>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457200" indent="-342900">
              <a:lnSpc>
                <a:spcPct val="90000"/>
              </a:lnSpc>
              <a:spcBef>
                <a:spcPts val="1000"/>
              </a:spcBef>
              <a:buFont typeface="Wingdings" panose="020B0604020202020204" pitchFamily="34" charset="0"/>
              <a:buChar char="v"/>
            </a:pPr>
            <a:r>
              <a:rPr lang="en-US" sz="2000" i="1" dirty="0">
                <a:latin typeface="Calibri Light"/>
                <a:cs typeface="Calibri Light"/>
              </a:rPr>
              <a:t>Drugs and Other Substances; Drug Paraphernalia: The actual or intended purchase, possession or use of illegal drugs, narcotics, controlled substances or prescription drugs without a prescription is prohibited. </a:t>
            </a:r>
            <a:r>
              <a:rPr lang="en-US" sz="2000" i="1" dirty="0">
                <a:solidFill>
                  <a:srgbClr val="FF0000"/>
                </a:solidFill>
                <a:latin typeface="Calibri Light"/>
                <a:cs typeface="Calibri Light"/>
              </a:rPr>
              <a:t>The smell of cannabis,</a:t>
            </a:r>
            <a:r>
              <a:rPr lang="en-US" sz="2000" b="1" i="1" dirty="0">
                <a:latin typeface="Calibri Light"/>
                <a:cs typeface="Calibri Light"/>
              </a:rPr>
              <a:t> </a:t>
            </a:r>
            <a:r>
              <a:rPr lang="en-US" sz="2000" i="1" dirty="0">
                <a:latin typeface="Calibri Light"/>
                <a:cs typeface="Calibri Light"/>
              </a:rPr>
              <a:t>when combined with other evidence, may be sufficient information to support a violation of this policy.</a:t>
            </a:r>
            <a:r>
              <a:rPr lang="en-US" sz="2000" dirty="0">
                <a:latin typeface="Calibri Light"/>
                <a:cs typeface="Calibri Light"/>
              </a:rPr>
              <a:t>                                                              </a:t>
            </a:r>
            <a:r>
              <a:rPr lang="en-US" sz="1400" dirty="0">
                <a:latin typeface="Calibri Light"/>
                <a:cs typeface="Calibri Light"/>
              </a:rPr>
              <a:t>Brandeis University</a:t>
            </a:r>
            <a:endParaRPr lang="en-US" sz="1400" dirty="0">
              <a:latin typeface="Calibri Light"/>
              <a:ea typeface="Calibri"/>
              <a:cs typeface="Calibri Light"/>
            </a:endParaRPr>
          </a:p>
          <a:p>
            <a:pPr marL="457200" indent="-342900">
              <a:lnSpc>
                <a:spcPct val="90000"/>
              </a:lnSpc>
              <a:spcBef>
                <a:spcPts val="1000"/>
              </a:spcBef>
              <a:buFont typeface="Wingdings" panose="020B0604020202020204" pitchFamily="34" charset="0"/>
              <a:buChar char="v"/>
            </a:pPr>
            <a:r>
              <a:rPr lang="en-US" sz="2000" i="1" dirty="0">
                <a:latin typeface="Calibri Light"/>
                <a:cs typeface="Calibri Light"/>
              </a:rPr>
              <a:t>Housing staff may investigate for a possible cannabis violation based on reasonable evidence</a:t>
            </a:r>
            <a:r>
              <a:rPr lang="en-US" sz="2000" b="1" i="1" dirty="0">
                <a:latin typeface="Calibri Light"/>
                <a:cs typeface="Calibri Light"/>
              </a:rPr>
              <a:t>. </a:t>
            </a:r>
            <a:r>
              <a:rPr lang="en-US" sz="2000" i="1" dirty="0">
                <a:solidFill>
                  <a:srgbClr val="FF0000"/>
                </a:solidFill>
                <a:latin typeface="Calibri Light"/>
                <a:cs typeface="Calibri Light"/>
              </a:rPr>
              <a:t>Evidence of cannabis includes, but is not limited to smell</a:t>
            </a:r>
            <a:r>
              <a:rPr lang="en-US" sz="2000" i="1" dirty="0">
                <a:latin typeface="Calibri Light"/>
                <a:cs typeface="Calibri Light"/>
              </a:rPr>
              <a:t>, smoke, seeds, residue, presence of odor, fans, towels near or under doors, open windows, attempts to mask scents, bongs, pipes, clips, and plant cultivation</a:t>
            </a:r>
            <a:r>
              <a:rPr lang="en-US" sz="2000" dirty="0">
                <a:latin typeface="Calibri Light"/>
                <a:cs typeface="Calibri Light"/>
              </a:rPr>
              <a:t>.                                    </a:t>
            </a:r>
            <a:r>
              <a:rPr lang="en-US" sz="1400" dirty="0">
                <a:latin typeface="Calibri Light"/>
                <a:cs typeface="Calibri Light"/>
              </a:rPr>
              <a:t>California State University Chico</a:t>
            </a:r>
            <a:endParaRPr lang="en-US" sz="1400" dirty="0">
              <a:latin typeface="Calibri Light"/>
              <a:ea typeface="Calibri"/>
              <a:cs typeface="Calibri Light"/>
            </a:endParaRPr>
          </a:p>
          <a:p>
            <a:pPr marL="457200" indent="-342900">
              <a:lnSpc>
                <a:spcPct val="90000"/>
              </a:lnSpc>
              <a:spcBef>
                <a:spcPts val="1000"/>
              </a:spcBef>
              <a:buFont typeface="Wingdings" panose="020B0604020202020204" pitchFamily="34" charset="0"/>
              <a:buChar char="v"/>
            </a:pPr>
            <a:r>
              <a:rPr lang="en-US" sz="2000" i="1" dirty="0">
                <a:latin typeface="Calibri Light"/>
                <a:cs typeface="Calibri Light"/>
              </a:rPr>
              <a:t>Using/consuming drugs or </a:t>
            </a:r>
            <a:r>
              <a:rPr lang="en-US" sz="2000" i="1" dirty="0">
                <a:solidFill>
                  <a:srgbClr val="FF0000"/>
                </a:solidFill>
                <a:latin typeface="Calibri Light"/>
                <a:cs typeface="Calibri Light"/>
              </a:rPr>
              <a:t>cannabis </a:t>
            </a:r>
            <a:r>
              <a:rPr lang="en-US" sz="2000" i="1" dirty="0">
                <a:latin typeface="Calibri Light"/>
                <a:cs typeface="Calibri Light"/>
              </a:rPr>
              <a:t>(regardless of location) and then returning to your residence hall under the influence of, or </a:t>
            </a:r>
            <a:r>
              <a:rPr lang="en-US" sz="2000" i="1" dirty="0">
                <a:solidFill>
                  <a:srgbClr val="FF0000"/>
                </a:solidFill>
                <a:latin typeface="Calibri Light"/>
                <a:cs typeface="Calibri Light"/>
              </a:rPr>
              <a:t>carrying the smell of, the drug/cannabis</a:t>
            </a:r>
            <a:r>
              <a:rPr lang="en-US" sz="2000" i="1" dirty="0">
                <a:latin typeface="Calibri Light"/>
                <a:cs typeface="Calibri Light"/>
              </a:rPr>
              <a:t> is also a violation of the policy. </a:t>
            </a:r>
            <a:r>
              <a:rPr lang="en-US" sz="2000" dirty="0">
                <a:latin typeface="Calibri Light"/>
                <a:cs typeface="Calibri Light"/>
              </a:rPr>
              <a:t>            </a:t>
            </a:r>
            <a:r>
              <a:rPr lang="en-US" sz="1400" dirty="0">
                <a:latin typeface="Calibri Light"/>
                <a:cs typeface="Calibri Light"/>
              </a:rPr>
              <a:t>                                    Western Washington University</a:t>
            </a:r>
            <a:r>
              <a:rPr lang="en-US" sz="2000" dirty="0">
                <a:latin typeface="Calibri Light"/>
                <a:cs typeface="Calibri Light"/>
              </a:rPr>
              <a:t> </a:t>
            </a:r>
            <a:endParaRPr lang="en-US" sz="2000" dirty="0">
              <a:latin typeface="Calibri Light"/>
              <a:ea typeface="Calibri"/>
              <a:cs typeface="Calibri Light"/>
            </a:endParaRPr>
          </a:p>
        </p:txBody>
      </p:sp>
    </p:spTree>
    <p:extLst>
      <p:ext uri="{BB962C8B-B14F-4D97-AF65-F5344CB8AC3E}">
        <p14:creationId xmlns:p14="http://schemas.microsoft.com/office/powerpoint/2010/main" val="2642126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FD71DF-7BFB-9195-D7B7-5E33F608EFAF}"/>
              </a:ext>
            </a:extLst>
          </p:cNvPr>
          <p:cNvSpPr>
            <a:spLocks noGrp="1"/>
          </p:cNvSpPr>
          <p:nvPr>
            <p:ph type="title"/>
          </p:nvPr>
        </p:nvSpPr>
        <p:spPr>
          <a:xfrm>
            <a:off x="1313994" y="849312"/>
            <a:ext cx="8046061" cy="1374075"/>
          </a:xfrm>
        </p:spPr>
        <p:txBody>
          <a:bodyPr anchor="ctr">
            <a:normAutofit/>
          </a:bodyPr>
          <a:lstStyle/>
          <a:p>
            <a:r>
              <a:rPr lang="en-US" sz="4800" dirty="0">
                <a:solidFill>
                  <a:srgbClr val="000000"/>
                </a:solidFill>
                <a:latin typeface="Aleo"/>
                <a:ea typeface="+mn-ea"/>
                <a:cs typeface="Calibri Light"/>
              </a:rPr>
              <a:t>Model</a:t>
            </a:r>
            <a:r>
              <a:rPr lang="en-US" sz="4800" dirty="0">
                <a:latin typeface="Aleo"/>
                <a:ea typeface="+mj-lt"/>
                <a:cs typeface="+mj-lt"/>
              </a:rPr>
              <a:t> Odor Policy</a:t>
            </a:r>
            <a:endParaRPr lang="en-US" sz="4800" dirty="0">
              <a:latin typeface="Aleo"/>
            </a:endParaRPr>
          </a:p>
        </p:txBody>
      </p:sp>
      <p:sp>
        <p:nvSpPr>
          <p:cNvPr id="3" name="Content Placeholder 2">
            <a:extLst>
              <a:ext uri="{FF2B5EF4-FFF2-40B4-BE49-F238E27FC236}">
                <a16:creationId xmlns:a16="http://schemas.microsoft.com/office/drawing/2014/main" id="{CAEAC5AA-1353-DB41-2929-A22A2A79B5A8}"/>
              </a:ext>
            </a:extLst>
          </p:cNvPr>
          <p:cNvSpPr>
            <a:spLocks noGrp="1"/>
          </p:cNvSpPr>
          <p:nvPr>
            <p:ph idx="1"/>
          </p:nvPr>
        </p:nvSpPr>
        <p:spPr>
          <a:xfrm>
            <a:off x="1315720" y="2110048"/>
            <a:ext cx="9153807" cy="3334186"/>
          </a:xfrm>
          <a:solidFill>
            <a:schemeClr val="bg2"/>
          </a:solidFill>
        </p:spPr>
        <p:txBody>
          <a:bodyPr vert="horz" lIns="91440" tIns="45720" rIns="91440" bIns="45720" rtlCol="0" anchor="t">
            <a:noAutofit/>
          </a:bodyPr>
          <a:lstStyle/>
          <a:p>
            <a:pPr marL="0" indent="0" algn="ctr">
              <a:buNone/>
            </a:pPr>
            <a:r>
              <a:rPr lang="en-US" sz="2200" b="1" dirty="0">
                <a:latin typeface="Calibri Light"/>
                <a:ea typeface="+mn-lt"/>
                <a:cs typeface="+mn-lt"/>
              </a:rPr>
              <a:t>PURPOSE</a:t>
            </a:r>
            <a:endParaRPr lang="en-US" sz="2200" dirty="0">
              <a:latin typeface="Calibri Light"/>
              <a:cs typeface="Calibri Light"/>
            </a:endParaRPr>
          </a:p>
          <a:p>
            <a:pPr marL="0" indent="0">
              <a:buNone/>
            </a:pPr>
            <a:r>
              <a:rPr lang="en-US" sz="2200" dirty="0">
                <a:latin typeface="Calibri Light"/>
                <a:ea typeface="+mn-lt"/>
                <a:cs typeface="+mn-lt"/>
              </a:rPr>
              <a:t>This policy aims to maintain a learning and living environment conducive to the well-being, comfort, and academic success of all students, faculty, and staff. The university recognizes the potential for strong, </a:t>
            </a:r>
            <a:r>
              <a:rPr lang="en-US" sz="2200" dirty="0">
                <a:solidFill>
                  <a:srgbClr val="FF0000"/>
                </a:solidFill>
                <a:latin typeface="Calibri Light"/>
                <a:ea typeface="+mn-lt"/>
                <a:cs typeface="+mn-lt"/>
              </a:rPr>
              <a:t>noxious/unpleasant/ offensive odors</a:t>
            </a:r>
            <a:r>
              <a:rPr lang="en-US" sz="2200" dirty="0">
                <a:latin typeface="Calibri Light"/>
                <a:ea typeface="+mn-lt"/>
                <a:cs typeface="+mn-lt"/>
              </a:rPr>
              <a:t> to disrupt classrooms, residence halls, and other campus spaces.</a:t>
            </a:r>
          </a:p>
          <a:p>
            <a:pPr marL="0" indent="0" algn="ctr">
              <a:buNone/>
            </a:pPr>
            <a:r>
              <a:rPr lang="en-US" sz="2200" b="1" dirty="0">
                <a:latin typeface="Calibri Light"/>
                <a:ea typeface="+mn-lt"/>
                <a:cs typeface="+mn-lt"/>
              </a:rPr>
              <a:t>SCOPE</a:t>
            </a:r>
          </a:p>
          <a:p>
            <a:pPr marL="0" indent="0">
              <a:buNone/>
            </a:pPr>
            <a:r>
              <a:rPr lang="en-US" sz="2200" dirty="0">
                <a:latin typeface="Calibri Light"/>
                <a:ea typeface="+mn-lt"/>
                <a:cs typeface="+mn-lt"/>
              </a:rPr>
              <a:t>This policy applies to all students, faculty, staff, and visitors on university property or engaged in university-sanctioned events indoors or outdoors.</a:t>
            </a:r>
          </a:p>
          <a:p>
            <a:pPr marL="0" indent="0">
              <a:buNone/>
            </a:pPr>
            <a:endParaRPr lang="en-US" sz="1800">
              <a:cs typeface="Calibri"/>
            </a:endParaRPr>
          </a:p>
          <a:p>
            <a:pPr>
              <a:buNone/>
            </a:pPr>
            <a:endParaRPr lang="en-US" sz="1800">
              <a:cs typeface="Calibri"/>
            </a:endParaRPr>
          </a:p>
        </p:txBody>
      </p:sp>
    </p:spTree>
    <p:extLst>
      <p:ext uri="{BB962C8B-B14F-4D97-AF65-F5344CB8AC3E}">
        <p14:creationId xmlns:p14="http://schemas.microsoft.com/office/powerpoint/2010/main" val="213921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E3696F4-2D3D-5001-B747-DD32BF7BE6DC}"/>
              </a:ext>
            </a:extLst>
          </p:cNvPr>
          <p:cNvSpPr>
            <a:spLocks/>
          </p:cNvSpPr>
          <p:nvPr/>
        </p:nvSpPr>
        <p:spPr>
          <a:xfrm>
            <a:off x="6567476" y="2193042"/>
            <a:ext cx="3307490" cy="2566346"/>
          </a:xfrm>
          <a:prstGeom prst="rect">
            <a:avLst/>
          </a:prstGeom>
        </p:spPr>
        <p:txBody>
          <a:bodyPr anchor="t">
            <a:normAutofit/>
          </a:bodyPr>
          <a:lstStyle/>
          <a:p>
            <a:pPr defTabSz="539496">
              <a:spcAft>
                <a:spcPts val="600"/>
              </a:spcAft>
            </a:pPr>
            <a:endParaRPr lang="en-US" sz="708" b="1" kern="1200">
              <a:solidFill>
                <a:schemeClr val="tx1"/>
              </a:solidFill>
              <a:latin typeface="+mn-lt"/>
              <a:ea typeface="+mn-lt"/>
              <a:cs typeface="+mn-lt"/>
            </a:endParaRPr>
          </a:p>
          <a:p>
            <a:pPr defTabSz="539496">
              <a:spcAft>
                <a:spcPts val="600"/>
              </a:spcAft>
            </a:pPr>
            <a:endParaRPr lang="en-US" sz="708" kern="1200">
              <a:solidFill>
                <a:schemeClr val="tx1"/>
              </a:solidFill>
              <a:latin typeface="+mn-lt"/>
              <a:ea typeface="+mn-lt"/>
              <a:cs typeface="+mn-lt"/>
            </a:endParaRPr>
          </a:p>
          <a:p>
            <a:pPr marL="0" indent="0">
              <a:spcAft>
                <a:spcPts val="600"/>
              </a:spcAft>
              <a:buNone/>
            </a:pPr>
            <a:endParaRPr lang="en-US" sz="1200" b="1">
              <a:ea typeface="+mn-lt"/>
              <a:cs typeface="+mn-lt"/>
            </a:endParaRPr>
          </a:p>
        </p:txBody>
      </p:sp>
      <p:sp>
        <p:nvSpPr>
          <p:cNvPr id="4" name="TextBox 3">
            <a:extLst>
              <a:ext uri="{FF2B5EF4-FFF2-40B4-BE49-F238E27FC236}">
                <a16:creationId xmlns:a16="http://schemas.microsoft.com/office/drawing/2014/main" id="{4EE864B5-AFE5-78CE-8C6E-20E37F8CFF0C}"/>
              </a:ext>
            </a:extLst>
          </p:cNvPr>
          <p:cNvSpPr txBox="1"/>
          <p:nvPr/>
        </p:nvSpPr>
        <p:spPr>
          <a:xfrm>
            <a:off x="5294436" y="2028803"/>
            <a:ext cx="5357728" cy="2985433"/>
          </a:xfrm>
          <a:prstGeom prst="rect">
            <a:avLst/>
          </a:prstGeom>
          <a:solidFill>
            <a:schemeClr val="bg2"/>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539496">
              <a:spcAft>
                <a:spcPts val="600"/>
              </a:spcAft>
            </a:pPr>
            <a:endParaRPr lang="en-US" sz="2400" b="1">
              <a:latin typeface="Calibri Light"/>
              <a:ea typeface="+mn-lt"/>
              <a:cs typeface="+mn-lt"/>
            </a:endParaRPr>
          </a:p>
          <a:p>
            <a:pPr algn="ctr" defTabSz="539496">
              <a:spcAft>
                <a:spcPts val="600"/>
              </a:spcAft>
            </a:pPr>
            <a:r>
              <a:rPr lang="en-US" sz="2400" dirty="0">
                <a:latin typeface="Calibri Light"/>
                <a:ea typeface="+mn-lt"/>
                <a:cs typeface="+mn-lt"/>
              </a:rPr>
              <a:t>A </a:t>
            </a:r>
            <a:r>
              <a:rPr lang="en-US" sz="2400" dirty="0">
                <a:solidFill>
                  <a:srgbClr val="FF0000"/>
                </a:solidFill>
                <a:latin typeface="Calibri Light"/>
                <a:ea typeface="+mn-lt"/>
                <a:cs typeface="+mn-lt"/>
              </a:rPr>
              <a:t>noxious/offensive/unpleasant odor</a:t>
            </a:r>
            <a:r>
              <a:rPr lang="en-US" sz="2400" dirty="0">
                <a:latin typeface="Calibri Light"/>
                <a:ea typeface="+mn-lt"/>
                <a:cs typeface="+mn-lt"/>
              </a:rPr>
              <a:t> is any</a:t>
            </a:r>
            <a:r>
              <a:rPr lang="en-US" sz="2400" kern="1200" dirty="0">
                <a:latin typeface="Calibri Light"/>
                <a:ea typeface="+mn-lt"/>
                <a:cs typeface="+mn-lt"/>
              </a:rPr>
              <a:t> odor that is unreasonably strong and likely to cause significant discomfort or disruption to others within the university environment.</a:t>
            </a:r>
            <a:endParaRPr lang="en-US" sz="2400" dirty="0">
              <a:cs typeface="Calibri"/>
            </a:endParaRPr>
          </a:p>
          <a:p>
            <a:pPr algn="ctr" defTabSz="539496">
              <a:spcAft>
                <a:spcPts val="600"/>
              </a:spcAft>
            </a:pPr>
            <a:endParaRPr lang="en-US" sz="1500" kern="1200">
              <a:latin typeface="Calibri Light"/>
              <a:ea typeface="+mn-lt"/>
              <a:cs typeface="+mn-lt"/>
            </a:endParaRPr>
          </a:p>
          <a:p>
            <a:pPr lvl="1" defTabSz="539496">
              <a:spcAft>
                <a:spcPts val="600"/>
              </a:spcAft>
            </a:pPr>
            <a:endParaRPr lang="en-US" sz="1400" kern="1200">
              <a:latin typeface="Calibri" panose="020F0502020204030204"/>
              <a:ea typeface="+mn-lt"/>
              <a:cs typeface="+mn-lt"/>
            </a:endParaRPr>
          </a:p>
        </p:txBody>
      </p:sp>
      <p:sp>
        <p:nvSpPr>
          <p:cNvPr id="8" name="TextBox 7">
            <a:extLst>
              <a:ext uri="{FF2B5EF4-FFF2-40B4-BE49-F238E27FC236}">
                <a16:creationId xmlns:a16="http://schemas.microsoft.com/office/drawing/2014/main" id="{EE449E43-9E96-6484-955B-8D0CCF2A3743}"/>
              </a:ext>
            </a:extLst>
          </p:cNvPr>
          <p:cNvSpPr txBox="1"/>
          <p:nvPr/>
        </p:nvSpPr>
        <p:spPr>
          <a:xfrm>
            <a:off x="918923" y="969264"/>
            <a:ext cx="3706835"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a:latin typeface="Aleo"/>
                <a:ea typeface="+mn-lt"/>
                <a:cs typeface="+mn-lt"/>
              </a:rPr>
              <a:t>Model Language </a:t>
            </a:r>
            <a:endParaRPr lang="en-US"/>
          </a:p>
          <a:p>
            <a:r>
              <a:rPr lang="en-US" sz="4800">
                <a:latin typeface="Aleo"/>
                <a:ea typeface="+mn-lt"/>
                <a:cs typeface="+mn-lt"/>
              </a:rPr>
              <a:t>Defining </a:t>
            </a:r>
            <a:endParaRPr lang="en-US">
              <a:latin typeface="Calibri" panose="020F0502020204030204"/>
              <a:ea typeface="+mn-lt"/>
              <a:cs typeface="+mn-lt"/>
            </a:endParaRPr>
          </a:p>
          <a:p>
            <a:r>
              <a:rPr lang="en-US" sz="4800">
                <a:latin typeface="Aleo"/>
                <a:ea typeface="+mn-lt"/>
                <a:cs typeface="+mn-lt"/>
              </a:rPr>
              <a:t>Noxious/</a:t>
            </a:r>
            <a:endParaRPr lang="en-US">
              <a:latin typeface="Calibri" panose="020F0502020204030204"/>
              <a:ea typeface="+mn-lt"/>
              <a:cs typeface="+mn-lt"/>
            </a:endParaRPr>
          </a:p>
          <a:p>
            <a:r>
              <a:rPr lang="en-US" sz="4800">
                <a:latin typeface="Aleo"/>
                <a:ea typeface="+mn-lt"/>
                <a:cs typeface="+mn-lt"/>
              </a:rPr>
              <a:t>Unpleasant/Offensive </a:t>
            </a:r>
            <a:endParaRPr lang="en-US">
              <a:ea typeface="Calibri"/>
              <a:cs typeface="Calibri"/>
            </a:endParaRPr>
          </a:p>
          <a:p>
            <a:r>
              <a:rPr lang="en-US" sz="4800">
                <a:latin typeface="Aleo"/>
                <a:ea typeface="+mn-lt"/>
                <a:cs typeface="+mn-lt"/>
              </a:rPr>
              <a:t>Odor</a:t>
            </a:r>
            <a:endParaRPr lang="en-US" sz="4800">
              <a:latin typeface="Aleo"/>
            </a:endParaRPr>
          </a:p>
        </p:txBody>
      </p:sp>
    </p:spTree>
    <p:extLst>
      <p:ext uri="{BB962C8B-B14F-4D97-AF65-F5344CB8AC3E}">
        <p14:creationId xmlns:p14="http://schemas.microsoft.com/office/powerpoint/2010/main" val="3826132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TotalTime>
  <Words>1028</Words>
  <Application>Microsoft Macintosh PowerPoint</Application>
  <PresentationFormat>Widescreen</PresentationFormat>
  <Paragraphs>103</Paragraphs>
  <Slides>12</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Aleo</vt:lpstr>
      <vt:lpstr>Aleo Light</vt:lpstr>
      <vt:lpstr>Arial</vt:lpstr>
      <vt:lpstr>Calibri</vt:lpstr>
      <vt:lpstr>Calibri Light</vt:lpstr>
      <vt:lpstr>Courier New,monospace</vt:lpstr>
      <vt:lpstr>Garamond</vt:lpstr>
      <vt:lpstr>Wingdings</vt:lpstr>
      <vt:lpstr>Office Theme</vt:lpstr>
      <vt:lpstr>Campus Odor Policies</vt:lpstr>
      <vt:lpstr>PowerPoint Presentation</vt:lpstr>
      <vt:lpstr>Defining Noxious Odor</vt:lpstr>
      <vt:lpstr>Other Odor Examples</vt:lpstr>
      <vt:lpstr>Defining Cannabis Odor</vt:lpstr>
      <vt:lpstr>Policy: Prohibition of Noxious       Odors</vt:lpstr>
      <vt:lpstr>Policy: Prohibition of Cannabis Odors</vt:lpstr>
      <vt:lpstr>Model Odor Policy</vt:lpstr>
      <vt:lpstr>PowerPoint Presentation</vt:lpstr>
      <vt:lpstr>PowerPoint Presentation</vt:lpstr>
      <vt:lpstr>Procedures for Confiscating Cannabis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Odor Policies   Summary</dc:title>
  <dc:creator>Martha Ruffin</dc:creator>
  <cp:lastModifiedBy>Martha Ruffin</cp:lastModifiedBy>
  <cp:revision>72</cp:revision>
  <dcterms:created xsi:type="dcterms:W3CDTF">2024-04-09T17:24:24Z</dcterms:created>
  <dcterms:modified xsi:type="dcterms:W3CDTF">2024-10-14T15:16:40Z</dcterms:modified>
</cp:coreProperties>
</file>